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4"/>
  </p:notesMasterIdLst>
  <p:sldIdLst>
    <p:sldId id="281" r:id="rId2"/>
    <p:sldId id="300" r:id="rId3"/>
    <p:sldId id="301" r:id="rId4"/>
    <p:sldId id="256" r:id="rId5"/>
    <p:sldId id="257" r:id="rId6"/>
    <p:sldId id="258" r:id="rId7"/>
    <p:sldId id="302" r:id="rId8"/>
    <p:sldId id="259" r:id="rId9"/>
    <p:sldId id="260" r:id="rId10"/>
    <p:sldId id="261" r:id="rId11"/>
    <p:sldId id="263" r:id="rId12"/>
    <p:sldId id="331" r:id="rId13"/>
    <p:sldId id="345" r:id="rId14"/>
    <p:sldId id="312" r:id="rId15"/>
    <p:sldId id="265" r:id="rId16"/>
    <p:sldId id="290" r:id="rId17"/>
    <p:sldId id="303" r:id="rId18"/>
    <p:sldId id="266" r:id="rId19"/>
    <p:sldId id="291" r:id="rId20"/>
    <p:sldId id="267" r:id="rId21"/>
    <p:sldId id="316" r:id="rId22"/>
    <p:sldId id="317" r:id="rId23"/>
    <p:sldId id="268" r:id="rId24"/>
    <p:sldId id="269" r:id="rId25"/>
    <p:sldId id="283" r:id="rId26"/>
    <p:sldId id="270" r:id="rId27"/>
    <p:sldId id="284" r:id="rId28"/>
    <p:sldId id="285" r:id="rId29"/>
    <p:sldId id="292" r:id="rId30"/>
    <p:sldId id="304" r:id="rId31"/>
    <p:sldId id="272" r:id="rId32"/>
    <p:sldId id="273" r:id="rId33"/>
    <p:sldId id="293" r:id="rId34"/>
    <p:sldId id="274" r:id="rId35"/>
    <p:sldId id="275" r:id="rId36"/>
    <p:sldId id="286" r:id="rId37"/>
    <p:sldId id="287" r:id="rId38"/>
    <p:sldId id="288" r:id="rId39"/>
    <p:sldId id="294" r:id="rId40"/>
    <p:sldId id="295" r:id="rId41"/>
    <p:sldId id="296" r:id="rId42"/>
    <p:sldId id="297" r:id="rId43"/>
    <p:sldId id="276" r:id="rId44"/>
    <p:sldId id="298" r:id="rId45"/>
    <p:sldId id="305" r:id="rId46"/>
    <p:sldId id="278" r:id="rId47"/>
    <p:sldId id="279" r:id="rId48"/>
    <p:sldId id="280" r:id="rId49"/>
    <p:sldId id="299" r:id="rId50"/>
    <p:sldId id="344" r:id="rId51"/>
    <p:sldId id="307" r:id="rId52"/>
    <p:sldId id="308" r:id="rId53"/>
  </p:sldIdLst>
  <p:sldSz cx="9144000" cy="6858000" type="screen4x3"/>
  <p:notesSz cx="6858000" cy="9144000"/>
  <p:defaultTextStyle>
    <a:defPPr>
      <a:defRPr lang="en-US"/>
    </a:defPPr>
    <a:lvl1pPr algn="ctr" rtl="0" fontAlgn="base">
      <a:spcBef>
        <a:spcPct val="0"/>
      </a:spcBef>
      <a:spcAft>
        <a:spcPct val="0"/>
      </a:spcAft>
      <a:defRPr sz="2400" b="1"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b="1"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b="1"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b="1"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b="1" kern="1200">
        <a:solidFill>
          <a:schemeClr val="tx1"/>
        </a:solidFill>
        <a:latin typeface="Times New Roman" pitchFamily="18" charset="0"/>
        <a:ea typeface="+mn-ea"/>
        <a:cs typeface="Times New Roman" pitchFamily="18" charset="0"/>
      </a:defRPr>
    </a:lvl5pPr>
    <a:lvl6pPr marL="2286000" algn="l" defTabSz="914400" rtl="0" eaLnBrk="1" latinLnBrk="1" hangingPunct="1">
      <a:defRPr sz="2400" b="1" kern="1200">
        <a:solidFill>
          <a:schemeClr val="tx1"/>
        </a:solidFill>
        <a:latin typeface="Times New Roman" pitchFamily="18" charset="0"/>
        <a:ea typeface="+mn-ea"/>
        <a:cs typeface="Times New Roman" pitchFamily="18" charset="0"/>
      </a:defRPr>
    </a:lvl6pPr>
    <a:lvl7pPr marL="2743200" algn="l" defTabSz="914400" rtl="0" eaLnBrk="1" latinLnBrk="1" hangingPunct="1">
      <a:defRPr sz="2400" b="1" kern="1200">
        <a:solidFill>
          <a:schemeClr val="tx1"/>
        </a:solidFill>
        <a:latin typeface="Times New Roman" pitchFamily="18" charset="0"/>
        <a:ea typeface="+mn-ea"/>
        <a:cs typeface="Times New Roman" pitchFamily="18" charset="0"/>
      </a:defRPr>
    </a:lvl7pPr>
    <a:lvl8pPr marL="3200400" algn="l" defTabSz="914400" rtl="0" eaLnBrk="1" latinLnBrk="1" hangingPunct="1">
      <a:defRPr sz="2400" b="1" kern="1200">
        <a:solidFill>
          <a:schemeClr val="tx1"/>
        </a:solidFill>
        <a:latin typeface="Times New Roman" pitchFamily="18" charset="0"/>
        <a:ea typeface="+mn-ea"/>
        <a:cs typeface="Times New Roman" pitchFamily="18" charset="0"/>
      </a:defRPr>
    </a:lvl8pPr>
    <a:lvl9pPr marL="3657600" algn="l" defTabSz="914400" rtl="0" eaLnBrk="1" latinLnBrk="1" hangingPunct="1">
      <a:defRPr sz="2400" b="1"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85734" autoAdjust="0"/>
  </p:normalViewPr>
  <p:slideViewPr>
    <p:cSldViewPr>
      <p:cViewPr varScale="1">
        <p:scale>
          <a:sx n="62" d="100"/>
          <a:sy n="62" d="100"/>
        </p:scale>
        <p:origin x="-13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40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a typeface="Gulim" pitchFamily="50" charset="-127"/>
              </a:defRPr>
            </a:lvl1pPr>
          </a:lstStyle>
          <a:p>
            <a:endParaRPr lang="en-US" altLang="ko-KR"/>
          </a:p>
        </p:txBody>
      </p:sp>
      <p:sp>
        <p:nvSpPr>
          <p:cNvPr id="665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Gulim" pitchFamily="50" charset="-127"/>
              </a:defRPr>
            </a:lvl1pPr>
          </a:lstStyle>
          <a:p>
            <a:endParaRPr lang="en-US" altLang="ko-KR"/>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65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65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ea typeface="Gulim" pitchFamily="50" charset="-127"/>
              </a:defRPr>
            </a:lvl1pPr>
          </a:lstStyle>
          <a:p>
            <a:endParaRPr lang="en-US" altLang="ko-KR"/>
          </a:p>
        </p:txBody>
      </p:sp>
      <p:sp>
        <p:nvSpPr>
          <p:cNvPr id="665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a typeface="Gulim" pitchFamily="50" charset="-127"/>
              </a:defRPr>
            </a:lvl1pPr>
          </a:lstStyle>
          <a:p>
            <a:pPr>
              <a:defRPr/>
            </a:pPr>
            <a:fld id="{AFACCAB1-413E-4C17-B05E-D1D76C096AB8}" type="slidenum">
              <a:rPr lang="en-US" altLang="ko-KR"/>
              <a:pPr>
                <a:defRPr/>
              </a:pPr>
              <a:t>‹#›</a:t>
            </a:fld>
            <a:endParaRPr lang="en-US" altLang="ko-K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716F6F5C-CF8E-46D3-AAD8-F42AD1FF94C2}" type="slidenum">
              <a:rPr lang="en-US" altLang="ko-KR"/>
              <a:pPr/>
              <a:t>1</a:t>
            </a:fld>
            <a:endParaRPr lang="en-US" altLang="ko-K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82826D27-3CD1-4FB1-9B93-A0C22B97B8D1}" type="slidenum">
              <a:rPr lang="en-US" altLang="ko-KR"/>
              <a:pPr/>
              <a:t>10</a:t>
            </a:fld>
            <a:endParaRPr lang="en-US" altLang="ko-K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8AB931CE-A623-40E0-B8F9-7D704698709F}" type="slidenum">
              <a:rPr lang="en-US" altLang="ko-KR"/>
              <a:pPr/>
              <a:t>11</a:t>
            </a:fld>
            <a:endParaRPr lang="en-US" altLang="ko-K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FE4D8AD8-01B9-4516-ACDC-F489DD3628AF}" type="slidenum">
              <a:rPr lang="en-US" altLang="ko-KR"/>
              <a:pPr/>
              <a:t>12</a:t>
            </a:fld>
            <a:endParaRPr lang="en-US" altLang="ko-K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334FDB70-495B-4C18-A171-8D22B0D21E45}" type="slidenum">
              <a:rPr lang="en-US" altLang="ko-KR"/>
              <a:pPr/>
              <a:t>14</a:t>
            </a:fld>
            <a:endParaRPr lang="en-US" altLang="ko-K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25CF64DB-CD85-4D01-8FD6-E8DA655B39F4}" type="slidenum">
              <a:rPr lang="en-US" altLang="ko-KR"/>
              <a:pPr/>
              <a:t>15</a:t>
            </a:fld>
            <a:endParaRPr lang="en-US" altLang="ko-K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20B4EEA8-30C4-4502-8C66-0252547A4F4D}" type="slidenum">
              <a:rPr lang="en-US" altLang="ko-KR"/>
              <a:pPr/>
              <a:t>16</a:t>
            </a:fld>
            <a:endParaRPr lang="en-US" altLang="ko-K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E73DF626-ACAE-44C4-B44B-EED5087AE715}" type="slidenum">
              <a:rPr lang="en-US" altLang="ko-KR"/>
              <a:pPr/>
              <a:t>17</a:t>
            </a:fld>
            <a:endParaRPr lang="en-US" altLang="ko-K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995ABCC6-4918-4928-9467-EC0F8CFF2148}" type="slidenum">
              <a:rPr lang="en-US" altLang="ko-KR"/>
              <a:pPr/>
              <a:t>18</a:t>
            </a:fld>
            <a:endParaRPr lang="en-US" altLang="ko-K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C2240C76-9686-4804-8EE6-C0F0EEDCE8E3}" type="slidenum">
              <a:rPr lang="en-US" altLang="ko-KR"/>
              <a:pPr/>
              <a:t>19</a:t>
            </a:fld>
            <a:endParaRPr lang="en-US" altLang="ko-K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1108879B-591E-402F-85D6-2D0827A8CC05}" type="slidenum">
              <a:rPr lang="en-US" altLang="ko-KR"/>
              <a:pPr/>
              <a:t>20</a:t>
            </a:fld>
            <a:endParaRPr lang="en-US" altLang="ko-K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FF6098EA-2C01-452A-82E3-62F82414D507}" type="slidenum">
              <a:rPr lang="en-US" altLang="ko-KR"/>
              <a:pPr/>
              <a:t>2</a:t>
            </a:fld>
            <a:endParaRPr lang="en-US" altLang="ko-K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B9890336-1337-49DB-BCE6-4D94C613E99D}" type="slidenum">
              <a:rPr lang="en-US" altLang="ko-KR"/>
              <a:pPr/>
              <a:t>23</a:t>
            </a:fld>
            <a:endParaRPr lang="en-US" altLang="ko-K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E05FD013-4FD0-424A-AE5F-ECB01BAF9836}" type="slidenum">
              <a:rPr lang="en-US" altLang="ko-KR"/>
              <a:pPr/>
              <a:t>24</a:t>
            </a:fld>
            <a:endParaRPr lang="en-US" altLang="ko-K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8E201E75-8BC8-4CB6-B667-1A4B8F58C905}" type="slidenum">
              <a:rPr lang="en-US" altLang="ko-KR"/>
              <a:pPr/>
              <a:t>25</a:t>
            </a:fld>
            <a:endParaRPr lang="en-US" altLang="ko-K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8856E0A6-E472-4F93-9CD5-896C9B6758E7}" type="slidenum">
              <a:rPr lang="en-US" altLang="ko-KR"/>
              <a:pPr/>
              <a:t>26</a:t>
            </a:fld>
            <a:endParaRPr lang="en-US" altLang="ko-K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2C6199F8-696D-4E01-A87D-673851B1D2DE}" type="slidenum">
              <a:rPr lang="en-US" altLang="ko-KR"/>
              <a:pPr/>
              <a:t>27</a:t>
            </a:fld>
            <a:endParaRPr lang="en-US" altLang="ko-K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F3705239-40FC-4D08-A4D2-D4F11A2B3D0C}" type="slidenum">
              <a:rPr lang="en-US" altLang="ko-KR"/>
              <a:pPr/>
              <a:t>28</a:t>
            </a:fld>
            <a:endParaRPr lang="en-US" altLang="ko-K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4FAE95-9FE5-47BB-A20D-5CCFE780022F}" type="slidenum">
              <a:rPr lang="en-US" altLang="ko-KR"/>
              <a:pPr/>
              <a:t>29</a:t>
            </a:fld>
            <a:endParaRPr lang="en-US" altLang="ko-K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BA2E7D7C-4BD2-40E8-9022-C6F60E8D2214}" type="slidenum">
              <a:rPr lang="en-US" altLang="ko-KR"/>
              <a:pPr/>
              <a:t>30</a:t>
            </a:fld>
            <a:endParaRPr lang="en-US" altLang="ko-K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EF24E1F8-DF30-40A0-A15C-8AAE37875BC0}" type="slidenum">
              <a:rPr lang="en-US" altLang="ko-KR"/>
              <a:pPr/>
              <a:t>31</a:t>
            </a:fld>
            <a:endParaRPr lang="en-US" altLang="ko-K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60929E9C-1A7E-4410-B840-946871D7E704}" type="slidenum">
              <a:rPr lang="en-US" altLang="ko-KR"/>
              <a:pPr/>
              <a:t>32</a:t>
            </a:fld>
            <a:endParaRPr lang="en-US" altLang="ko-K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3121A8D3-1219-4ED2-92B6-F4044688475A}" type="slidenum">
              <a:rPr lang="en-US" altLang="ko-KR"/>
              <a:pPr/>
              <a:t>3</a:t>
            </a:fld>
            <a:endParaRPr lang="en-US" altLang="ko-K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5E91123A-1EE3-4926-843B-E563A7215AE5}" type="slidenum">
              <a:rPr lang="en-US" altLang="ko-KR"/>
              <a:pPr/>
              <a:t>33</a:t>
            </a:fld>
            <a:endParaRPr lang="en-US" altLang="ko-K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AE24B77F-7C7B-4782-8F6F-9067A6E4B585}" type="slidenum">
              <a:rPr lang="en-US" altLang="ko-KR"/>
              <a:pPr/>
              <a:t>34</a:t>
            </a:fld>
            <a:endParaRPr lang="en-US" altLang="ko-K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DB769E6A-F629-40B5-848B-EC718199BEC4}" type="slidenum">
              <a:rPr lang="en-US" altLang="ko-KR"/>
              <a:pPr/>
              <a:t>35</a:t>
            </a:fld>
            <a:endParaRPr lang="en-US" altLang="ko-K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7D5CC8A4-3C13-40CC-8D0A-65C0FCF83447}" type="slidenum">
              <a:rPr lang="en-US" altLang="ko-KR"/>
              <a:pPr/>
              <a:t>36</a:t>
            </a:fld>
            <a:endParaRPr lang="en-US" altLang="ko-K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FAD5351-0178-4C52-B381-7F2DDA22D028}" type="slidenum">
              <a:rPr lang="en-US" altLang="ko-KR"/>
              <a:pPr/>
              <a:t>37</a:t>
            </a:fld>
            <a:endParaRPr lang="en-US" altLang="ko-K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86660CD5-7344-4DAD-8381-F52905A00005}" type="slidenum">
              <a:rPr lang="en-US" altLang="ko-KR"/>
              <a:pPr/>
              <a:t>38</a:t>
            </a:fld>
            <a:endParaRPr lang="en-US" altLang="ko-K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6B31DEE5-2F52-4CFF-BC96-667EE28CB523}" type="slidenum">
              <a:rPr lang="en-US" altLang="ko-KR"/>
              <a:pPr/>
              <a:t>39</a:t>
            </a:fld>
            <a:endParaRPr lang="en-US" altLang="ko-K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1D8E15E5-5C79-4ED2-A6FE-4F64BBC25E45}" type="slidenum">
              <a:rPr lang="en-US" altLang="ko-KR"/>
              <a:pPr/>
              <a:t>40</a:t>
            </a:fld>
            <a:endParaRPr lang="en-US" altLang="ko-K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FECD8138-90D1-4E56-A80F-8967311A166B}" type="slidenum">
              <a:rPr lang="en-US" altLang="ko-KR"/>
              <a:pPr/>
              <a:t>41</a:t>
            </a:fld>
            <a:endParaRPr lang="en-US" altLang="ko-K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7E17722B-5322-42C2-9879-35744DF2E60C}" type="slidenum">
              <a:rPr lang="en-US" altLang="ko-KR"/>
              <a:pPr/>
              <a:t>42</a:t>
            </a:fld>
            <a:endParaRPr lang="en-US" altLang="ko-K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91F49CCF-D6A8-441D-8E69-4B7F31643227}" type="slidenum">
              <a:rPr lang="en-US" altLang="ko-KR"/>
              <a:pPr/>
              <a:t>4</a:t>
            </a:fld>
            <a:endParaRPr lang="en-US" altLang="ko-K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94CF364B-B41F-4E4B-A0C0-EF4F8FB5C108}" type="slidenum">
              <a:rPr lang="en-US" altLang="ko-KR"/>
              <a:pPr/>
              <a:t>43</a:t>
            </a:fld>
            <a:endParaRPr lang="en-US" altLang="ko-K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0B7AE2ED-E1DE-4E53-969D-C4F6EC285FC9}" type="slidenum">
              <a:rPr lang="en-US" altLang="ko-KR"/>
              <a:pPr/>
              <a:t>44</a:t>
            </a:fld>
            <a:endParaRPr lang="en-US" altLang="ko-K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5B7021CE-3A26-45B4-9352-A4577E248528}" type="slidenum">
              <a:rPr lang="en-US" altLang="ko-KR"/>
              <a:pPr/>
              <a:t>45</a:t>
            </a:fld>
            <a:endParaRPr lang="en-US" altLang="ko-K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F9E550C4-C796-42A1-8299-D7B7D20EB7A0}" type="slidenum">
              <a:rPr lang="en-US" altLang="ko-KR"/>
              <a:pPr/>
              <a:t>46</a:t>
            </a:fld>
            <a:endParaRPr lang="en-US" altLang="ko-K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4D58D87F-A248-4C1A-BF54-C5BD81F9C926}" type="slidenum">
              <a:rPr lang="en-US" altLang="ko-KR"/>
              <a:pPr/>
              <a:t>47</a:t>
            </a:fld>
            <a:endParaRPr lang="en-US" altLang="ko-K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CB3337BD-7CE6-4677-8C59-6CC0AD88511B}" type="slidenum">
              <a:rPr lang="en-US" altLang="ko-KR"/>
              <a:pPr/>
              <a:t>48</a:t>
            </a:fld>
            <a:endParaRPr lang="en-US" altLang="ko-K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929FF3A2-FA44-41D3-B8C2-6832FA8FD3CC}" type="slidenum">
              <a:rPr lang="en-US" altLang="ko-KR"/>
              <a:pPr/>
              <a:t>49</a:t>
            </a:fld>
            <a:endParaRPr lang="en-US" altLang="ko-K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BE5F4F06-9BE5-41F8-B4F8-17580A998686}" type="slidenum">
              <a:rPr lang="en-US" altLang="ko-KR"/>
              <a:pPr/>
              <a:t>50</a:t>
            </a:fld>
            <a:endParaRPr lang="en-US" altLang="ko-K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143E433A-D07D-433B-AEE5-830EF7B1F807}" type="slidenum">
              <a:rPr lang="en-US" altLang="ko-KR"/>
              <a:pPr/>
              <a:t>51</a:t>
            </a:fld>
            <a:endParaRPr lang="en-US" altLang="ko-KR"/>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8FBAA597-32E5-488B-9E4A-46E435D36928}" type="slidenum">
              <a:rPr lang="en-US" altLang="ko-KR"/>
              <a:pPr/>
              <a:t>52</a:t>
            </a:fld>
            <a:endParaRPr lang="en-US" altLang="ko-K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E16144CC-FF53-4F7E-BFA4-35F24EB5076D}" type="slidenum">
              <a:rPr lang="en-US" altLang="ko-KR"/>
              <a:pPr/>
              <a:t>5</a:t>
            </a:fld>
            <a:endParaRPr lang="en-US" altLang="ko-K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0DA9B9FA-4D3E-4D6D-A2EF-C5D8B366709A}" type="slidenum">
              <a:rPr lang="en-US" altLang="ko-KR"/>
              <a:pPr/>
              <a:t>6</a:t>
            </a:fld>
            <a:endParaRPr lang="en-US" altLang="ko-K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121A8090-96F0-48B3-BAD7-6F050170BCBE}" type="slidenum">
              <a:rPr lang="en-US" altLang="ko-KR"/>
              <a:pPr/>
              <a:t>7</a:t>
            </a:fld>
            <a:endParaRPr lang="en-US" altLang="ko-K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961F4C6-8615-4FCC-967A-D78C94073845}" type="slidenum">
              <a:rPr lang="en-US" altLang="ko-KR"/>
              <a:pPr/>
              <a:t>8</a:t>
            </a:fld>
            <a:endParaRPr lang="en-US" altLang="ko-K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D4468F09-5E06-4B28-9081-36E193327301}" type="slidenum">
              <a:rPr lang="en-US" altLang="ko-KR"/>
              <a:pPr/>
              <a:t>9</a:t>
            </a:fld>
            <a:endParaRPr lang="en-US" altLang="ko-K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ko-KR" altLang="ko-K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26"/>
          <p:cNvGrpSpPr>
            <a:grpSpLocks/>
          </p:cNvGrpSpPr>
          <p:nvPr/>
        </p:nvGrpSpPr>
        <p:grpSpPr bwMode="auto">
          <a:xfrm>
            <a:off x="-1035050" y="1552575"/>
            <a:ext cx="10179050" cy="5305425"/>
            <a:chOff x="-652" y="978"/>
            <a:chExt cx="6412" cy="3342"/>
          </a:xfrm>
        </p:grpSpPr>
        <p:sp>
          <p:nvSpPr>
            <p:cNvPr id="5" name="Freeform 1027"/>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6" name="Arc 1028"/>
            <p:cNvSpPr>
              <a:spLocks/>
            </p:cNvSpPr>
            <p:nvPr/>
          </p:nvSpPr>
          <p:spPr bwMode="auto">
            <a:xfrm>
              <a:off x="-652" y="978"/>
              <a:ext cx="4237" cy="3342"/>
            </a:xfrm>
            <a:custGeom>
              <a:avLst/>
              <a:gdLst>
                <a:gd name="T0" fmla="*/ 30 w 21600"/>
                <a:gd name="T1" fmla="*/ 0 h 21231"/>
                <a:gd name="T2" fmla="*/ 163 w 21600"/>
                <a:gd name="T3" fmla="*/ 83 h 21231"/>
                <a:gd name="T4" fmla="*/ 0 w 21600"/>
                <a:gd name="T5" fmla="*/ 83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p:spPr>
          <p:txBody>
            <a:bodyPr wrap="none" anchor="ctr"/>
            <a:lstStyle/>
            <a:p>
              <a:pPr>
                <a:defRPr/>
              </a:pPr>
              <a:endParaRPr lang="en-US"/>
            </a:p>
          </p:txBody>
        </p:sp>
      </p:grpSp>
      <p:sp>
        <p:nvSpPr>
          <p:cNvPr id="35845" name="Rectangle 1029"/>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35846" name="Rectangle 1030"/>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7" name="Rectangle 1031"/>
          <p:cNvSpPr>
            <a:spLocks noGrp="1" noChangeArrowheads="1"/>
          </p:cNvSpPr>
          <p:nvPr>
            <p:ph type="dt" sz="quarter" idx="10"/>
          </p:nvPr>
        </p:nvSpPr>
        <p:spPr/>
        <p:txBody>
          <a:bodyPr/>
          <a:lstStyle>
            <a:lvl1pPr>
              <a:defRPr/>
            </a:lvl1pPr>
          </a:lstStyle>
          <a:p>
            <a:endParaRPr lang="en-US" altLang="ko-KR"/>
          </a:p>
        </p:txBody>
      </p:sp>
      <p:sp>
        <p:nvSpPr>
          <p:cNvPr id="8" name="Rectangle 1032"/>
          <p:cNvSpPr>
            <a:spLocks noGrp="1" noChangeArrowheads="1"/>
          </p:cNvSpPr>
          <p:nvPr>
            <p:ph type="ftr" sz="quarter" idx="11"/>
          </p:nvPr>
        </p:nvSpPr>
        <p:spPr/>
        <p:txBody>
          <a:bodyPr/>
          <a:lstStyle>
            <a:lvl1pPr>
              <a:defRPr/>
            </a:lvl1pPr>
          </a:lstStyle>
          <a:p>
            <a:endParaRPr lang="en-US" altLang="ko-KR"/>
          </a:p>
        </p:txBody>
      </p:sp>
      <p:sp>
        <p:nvSpPr>
          <p:cNvPr id="9" name="Rectangle 1033"/>
          <p:cNvSpPr>
            <a:spLocks noGrp="1" noChangeArrowheads="1"/>
          </p:cNvSpPr>
          <p:nvPr>
            <p:ph type="sldNum" sz="quarter" idx="12"/>
          </p:nvPr>
        </p:nvSpPr>
        <p:spPr/>
        <p:txBody>
          <a:bodyPr/>
          <a:lstStyle>
            <a:lvl1pPr>
              <a:defRPr smtClean="0"/>
            </a:lvl1pPr>
          </a:lstStyle>
          <a:p>
            <a:pPr>
              <a:defRPr/>
            </a:pPr>
            <a:fld id="{C4CA4C8B-60FC-4684-8831-365B4D3F65A1}" type="slidenum">
              <a:rPr lang="en-US" altLang="ko-KR"/>
              <a:pPr>
                <a:defRPr/>
              </a:pPr>
              <a:t>‹#›</a:t>
            </a:fld>
            <a:endParaRPr lang="en-US" altLang="ko-K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ltLang="ko-KR"/>
          </a:p>
        </p:txBody>
      </p:sp>
      <p:sp>
        <p:nvSpPr>
          <p:cNvPr id="5" name="Rectangle 7"/>
          <p:cNvSpPr>
            <a:spLocks noGrp="1" noChangeArrowheads="1"/>
          </p:cNvSpPr>
          <p:nvPr>
            <p:ph type="ftr" sz="quarter" idx="11"/>
          </p:nvPr>
        </p:nvSpPr>
        <p:spPr>
          <a:ln/>
        </p:spPr>
        <p:txBody>
          <a:bodyPr/>
          <a:lstStyle>
            <a:lvl1pPr>
              <a:defRPr/>
            </a:lvl1pPr>
          </a:lstStyle>
          <a:p>
            <a:endParaRPr lang="en-US" altLang="ko-KR"/>
          </a:p>
        </p:txBody>
      </p:sp>
      <p:sp>
        <p:nvSpPr>
          <p:cNvPr id="6" name="Rectangle 8"/>
          <p:cNvSpPr>
            <a:spLocks noGrp="1" noChangeArrowheads="1"/>
          </p:cNvSpPr>
          <p:nvPr>
            <p:ph type="sldNum" sz="quarter" idx="12"/>
          </p:nvPr>
        </p:nvSpPr>
        <p:spPr>
          <a:ln/>
        </p:spPr>
        <p:txBody>
          <a:bodyPr/>
          <a:lstStyle>
            <a:lvl1pPr>
              <a:defRPr/>
            </a:lvl1pPr>
          </a:lstStyle>
          <a:p>
            <a:pPr>
              <a:defRPr/>
            </a:pPr>
            <a:fld id="{F74CDA9D-B735-405C-B667-700449546774}" type="slidenum">
              <a:rPr lang="en-US" altLang="ko-KR"/>
              <a:pPr>
                <a:defRPr/>
              </a:pPr>
              <a:t>‹#›</a:t>
            </a:fld>
            <a:endParaRPr lang="en-US" altLang="ko-K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ltLang="ko-KR"/>
          </a:p>
        </p:txBody>
      </p:sp>
      <p:sp>
        <p:nvSpPr>
          <p:cNvPr id="5" name="Rectangle 7"/>
          <p:cNvSpPr>
            <a:spLocks noGrp="1" noChangeArrowheads="1"/>
          </p:cNvSpPr>
          <p:nvPr>
            <p:ph type="ftr" sz="quarter" idx="11"/>
          </p:nvPr>
        </p:nvSpPr>
        <p:spPr>
          <a:ln/>
        </p:spPr>
        <p:txBody>
          <a:bodyPr/>
          <a:lstStyle>
            <a:lvl1pPr>
              <a:defRPr/>
            </a:lvl1pPr>
          </a:lstStyle>
          <a:p>
            <a:endParaRPr lang="en-US" altLang="ko-KR"/>
          </a:p>
        </p:txBody>
      </p:sp>
      <p:sp>
        <p:nvSpPr>
          <p:cNvPr id="6" name="Rectangle 8"/>
          <p:cNvSpPr>
            <a:spLocks noGrp="1" noChangeArrowheads="1"/>
          </p:cNvSpPr>
          <p:nvPr>
            <p:ph type="sldNum" sz="quarter" idx="12"/>
          </p:nvPr>
        </p:nvSpPr>
        <p:spPr>
          <a:ln/>
        </p:spPr>
        <p:txBody>
          <a:bodyPr/>
          <a:lstStyle>
            <a:lvl1pPr>
              <a:defRPr/>
            </a:lvl1pPr>
          </a:lstStyle>
          <a:p>
            <a:pPr>
              <a:defRPr/>
            </a:pPr>
            <a:fld id="{BDC81642-39E1-4E40-A253-F290B9D046F8}" type="slidenum">
              <a:rPr lang="en-US" altLang="ko-KR"/>
              <a:pPr>
                <a:defRPr/>
              </a:pPr>
              <a:t>‹#›</a:t>
            </a:fld>
            <a:endParaRPr lang="en-US" altLang="ko-K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endParaRPr lang="en-US" altLang="ko-KR"/>
          </a:p>
        </p:txBody>
      </p:sp>
      <p:sp>
        <p:nvSpPr>
          <p:cNvPr id="5" name="Rectangle 7"/>
          <p:cNvSpPr>
            <a:spLocks noGrp="1" noChangeArrowheads="1"/>
          </p:cNvSpPr>
          <p:nvPr>
            <p:ph type="ftr" sz="quarter" idx="11"/>
          </p:nvPr>
        </p:nvSpPr>
        <p:spPr>
          <a:ln/>
        </p:spPr>
        <p:txBody>
          <a:bodyPr/>
          <a:lstStyle>
            <a:lvl1pPr>
              <a:defRPr/>
            </a:lvl1pPr>
          </a:lstStyle>
          <a:p>
            <a:endParaRPr lang="en-US" altLang="ko-KR"/>
          </a:p>
        </p:txBody>
      </p:sp>
      <p:sp>
        <p:nvSpPr>
          <p:cNvPr id="6" name="Rectangle 8"/>
          <p:cNvSpPr>
            <a:spLocks noGrp="1" noChangeArrowheads="1"/>
          </p:cNvSpPr>
          <p:nvPr>
            <p:ph type="sldNum" sz="quarter" idx="12"/>
          </p:nvPr>
        </p:nvSpPr>
        <p:spPr>
          <a:ln/>
        </p:spPr>
        <p:txBody>
          <a:bodyPr/>
          <a:lstStyle>
            <a:lvl1pPr>
              <a:defRPr/>
            </a:lvl1pPr>
          </a:lstStyle>
          <a:p>
            <a:pPr>
              <a:defRPr/>
            </a:pPr>
            <a:fld id="{E4344B15-1CF8-4CEE-93F4-0FF647081711}" type="slidenum">
              <a:rPr lang="en-US" altLang="ko-KR"/>
              <a:pPr>
                <a:defRPr/>
              </a:pPr>
              <a:t>‹#›</a:t>
            </a:fld>
            <a:endParaRPr lang="en-US" altLang="ko-K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ltLang="ko-KR"/>
          </a:p>
        </p:txBody>
      </p:sp>
      <p:sp>
        <p:nvSpPr>
          <p:cNvPr id="5" name="Rectangle 7"/>
          <p:cNvSpPr>
            <a:spLocks noGrp="1" noChangeArrowheads="1"/>
          </p:cNvSpPr>
          <p:nvPr>
            <p:ph type="ftr" sz="quarter" idx="11"/>
          </p:nvPr>
        </p:nvSpPr>
        <p:spPr>
          <a:ln/>
        </p:spPr>
        <p:txBody>
          <a:bodyPr/>
          <a:lstStyle>
            <a:lvl1pPr>
              <a:defRPr/>
            </a:lvl1pPr>
          </a:lstStyle>
          <a:p>
            <a:endParaRPr lang="en-US" altLang="ko-KR"/>
          </a:p>
        </p:txBody>
      </p:sp>
      <p:sp>
        <p:nvSpPr>
          <p:cNvPr id="6" name="Rectangle 8"/>
          <p:cNvSpPr>
            <a:spLocks noGrp="1" noChangeArrowheads="1"/>
          </p:cNvSpPr>
          <p:nvPr>
            <p:ph type="sldNum" sz="quarter" idx="12"/>
          </p:nvPr>
        </p:nvSpPr>
        <p:spPr>
          <a:ln/>
        </p:spPr>
        <p:txBody>
          <a:bodyPr/>
          <a:lstStyle>
            <a:lvl1pPr>
              <a:defRPr/>
            </a:lvl1pPr>
          </a:lstStyle>
          <a:p>
            <a:pPr>
              <a:defRPr/>
            </a:pPr>
            <a:fld id="{AEE04A86-CC02-4764-8A71-33DB1365971F}" type="slidenum">
              <a:rPr lang="en-US" altLang="ko-KR"/>
              <a:pPr>
                <a:defRPr/>
              </a:pPr>
              <a:t>‹#›</a:t>
            </a:fld>
            <a:endParaRPr lang="en-US" altLang="ko-K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ltLang="ko-KR"/>
          </a:p>
        </p:txBody>
      </p:sp>
      <p:sp>
        <p:nvSpPr>
          <p:cNvPr id="5" name="Rectangle 7"/>
          <p:cNvSpPr>
            <a:spLocks noGrp="1" noChangeArrowheads="1"/>
          </p:cNvSpPr>
          <p:nvPr>
            <p:ph type="ftr" sz="quarter" idx="11"/>
          </p:nvPr>
        </p:nvSpPr>
        <p:spPr>
          <a:ln/>
        </p:spPr>
        <p:txBody>
          <a:bodyPr/>
          <a:lstStyle>
            <a:lvl1pPr>
              <a:defRPr/>
            </a:lvl1pPr>
          </a:lstStyle>
          <a:p>
            <a:endParaRPr lang="en-US" altLang="ko-KR"/>
          </a:p>
        </p:txBody>
      </p:sp>
      <p:sp>
        <p:nvSpPr>
          <p:cNvPr id="6" name="Rectangle 8"/>
          <p:cNvSpPr>
            <a:spLocks noGrp="1" noChangeArrowheads="1"/>
          </p:cNvSpPr>
          <p:nvPr>
            <p:ph type="sldNum" sz="quarter" idx="12"/>
          </p:nvPr>
        </p:nvSpPr>
        <p:spPr>
          <a:ln/>
        </p:spPr>
        <p:txBody>
          <a:bodyPr/>
          <a:lstStyle>
            <a:lvl1pPr>
              <a:defRPr/>
            </a:lvl1pPr>
          </a:lstStyle>
          <a:p>
            <a:pPr>
              <a:defRPr/>
            </a:pPr>
            <a:fld id="{3BF7FEED-47A2-434E-BAE6-BC436501D9A7}" type="slidenum">
              <a:rPr lang="en-US" altLang="ko-KR"/>
              <a:pPr>
                <a:defRPr/>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ltLang="ko-KR"/>
          </a:p>
        </p:txBody>
      </p:sp>
      <p:sp>
        <p:nvSpPr>
          <p:cNvPr id="6" name="Rectangle 7"/>
          <p:cNvSpPr>
            <a:spLocks noGrp="1" noChangeArrowheads="1"/>
          </p:cNvSpPr>
          <p:nvPr>
            <p:ph type="ftr" sz="quarter" idx="11"/>
          </p:nvPr>
        </p:nvSpPr>
        <p:spPr>
          <a:ln/>
        </p:spPr>
        <p:txBody>
          <a:bodyPr/>
          <a:lstStyle>
            <a:lvl1pPr>
              <a:defRPr/>
            </a:lvl1pPr>
          </a:lstStyle>
          <a:p>
            <a:endParaRPr lang="en-US" altLang="ko-KR"/>
          </a:p>
        </p:txBody>
      </p:sp>
      <p:sp>
        <p:nvSpPr>
          <p:cNvPr id="7" name="Rectangle 8"/>
          <p:cNvSpPr>
            <a:spLocks noGrp="1" noChangeArrowheads="1"/>
          </p:cNvSpPr>
          <p:nvPr>
            <p:ph type="sldNum" sz="quarter" idx="12"/>
          </p:nvPr>
        </p:nvSpPr>
        <p:spPr>
          <a:ln/>
        </p:spPr>
        <p:txBody>
          <a:bodyPr/>
          <a:lstStyle>
            <a:lvl1pPr>
              <a:defRPr/>
            </a:lvl1pPr>
          </a:lstStyle>
          <a:p>
            <a:pPr>
              <a:defRPr/>
            </a:pPr>
            <a:fld id="{DA3C3B46-090A-44BD-BA8B-9088EC849A18}" type="slidenum">
              <a:rPr lang="en-US" altLang="ko-KR"/>
              <a:pPr>
                <a:defRPr/>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altLang="ko-KR"/>
          </a:p>
        </p:txBody>
      </p:sp>
      <p:sp>
        <p:nvSpPr>
          <p:cNvPr id="8" name="Rectangle 7"/>
          <p:cNvSpPr>
            <a:spLocks noGrp="1" noChangeArrowheads="1"/>
          </p:cNvSpPr>
          <p:nvPr>
            <p:ph type="ftr" sz="quarter" idx="11"/>
          </p:nvPr>
        </p:nvSpPr>
        <p:spPr>
          <a:ln/>
        </p:spPr>
        <p:txBody>
          <a:bodyPr/>
          <a:lstStyle>
            <a:lvl1pPr>
              <a:defRPr/>
            </a:lvl1pPr>
          </a:lstStyle>
          <a:p>
            <a:endParaRPr lang="en-US" altLang="ko-KR"/>
          </a:p>
        </p:txBody>
      </p:sp>
      <p:sp>
        <p:nvSpPr>
          <p:cNvPr id="9" name="Rectangle 8"/>
          <p:cNvSpPr>
            <a:spLocks noGrp="1" noChangeArrowheads="1"/>
          </p:cNvSpPr>
          <p:nvPr>
            <p:ph type="sldNum" sz="quarter" idx="12"/>
          </p:nvPr>
        </p:nvSpPr>
        <p:spPr>
          <a:ln/>
        </p:spPr>
        <p:txBody>
          <a:bodyPr/>
          <a:lstStyle>
            <a:lvl1pPr>
              <a:defRPr/>
            </a:lvl1pPr>
          </a:lstStyle>
          <a:p>
            <a:pPr>
              <a:defRPr/>
            </a:pPr>
            <a:fld id="{838ADF06-3532-4680-9500-43C7B554B3D4}" type="slidenum">
              <a:rPr lang="en-US" altLang="ko-KR"/>
              <a:pPr>
                <a:defRPr/>
              </a:pPr>
              <a:t>‹#›</a:t>
            </a:fld>
            <a:endParaRPr lang="en-US" altLang="ko-K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altLang="ko-KR"/>
          </a:p>
        </p:txBody>
      </p:sp>
      <p:sp>
        <p:nvSpPr>
          <p:cNvPr id="4" name="Rectangle 7"/>
          <p:cNvSpPr>
            <a:spLocks noGrp="1" noChangeArrowheads="1"/>
          </p:cNvSpPr>
          <p:nvPr>
            <p:ph type="ftr" sz="quarter" idx="11"/>
          </p:nvPr>
        </p:nvSpPr>
        <p:spPr>
          <a:ln/>
        </p:spPr>
        <p:txBody>
          <a:bodyPr/>
          <a:lstStyle>
            <a:lvl1pPr>
              <a:defRPr/>
            </a:lvl1pPr>
          </a:lstStyle>
          <a:p>
            <a:endParaRPr lang="en-US" altLang="ko-KR"/>
          </a:p>
        </p:txBody>
      </p:sp>
      <p:sp>
        <p:nvSpPr>
          <p:cNvPr id="5" name="Rectangle 8"/>
          <p:cNvSpPr>
            <a:spLocks noGrp="1" noChangeArrowheads="1"/>
          </p:cNvSpPr>
          <p:nvPr>
            <p:ph type="sldNum" sz="quarter" idx="12"/>
          </p:nvPr>
        </p:nvSpPr>
        <p:spPr>
          <a:ln/>
        </p:spPr>
        <p:txBody>
          <a:bodyPr/>
          <a:lstStyle>
            <a:lvl1pPr>
              <a:defRPr/>
            </a:lvl1pPr>
          </a:lstStyle>
          <a:p>
            <a:pPr>
              <a:defRPr/>
            </a:pPr>
            <a:fld id="{B4F70501-9007-402D-8E45-08C8E0B51287}" type="slidenum">
              <a:rPr lang="en-US" altLang="ko-KR"/>
              <a:pPr>
                <a:defRPr/>
              </a:pPr>
              <a:t>‹#›</a:t>
            </a:fld>
            <a:endParaRPr lang="en-US" altLang="ko-K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ltLang="ko-KR"/>
          </a:p>
        </p:txBody>
      </p:sp>
      <p:sp>
        <p:nvSpPr>
          <p:cNvPr id="3" name="Rectangle 7"/>
          <p:cNvSpPr>
            <a:spLocks noGrp="1" noChangeArrowheads="1"/>
          </p:cNvSpPr>
          <p:nvPr>
            <p:ph type="ftr" sz="quarter" idx="11"/>
          </p:nvPr>
        </p:nvSpPr>
        <p:spPr>
          <a:ln/>
        </p:spPr>
        <p:txBody>
          <a:bodyPr/>
          <a:lstStyle>
            <a:lvl1pPr>
              <a:defRPr/>
            </a:lvl1pPr>
          </a:lstStyle>
          <a:p>
            <a:endParaRPr lang="en-US" altLang="ko-KR"/>
          </a:p>
        </p:txBody>
      </p:sp>
      <p:sp>
        <p:nvSpPr>
          <p:cNvPr id="4" name="Rectangle 8"/>
          <p:cNvSpPr>
            <a:spLocks noGrp="1" noChangeArrowheads="1"/>
          </p:cNvSpPr>
          <p:nvPr>
            <p:ph type="sldNum" sz="quarter" idx="12"/>
          </p:nvPr>
        </p:nvSpPr>
        <p:spPr>
          <a:ln/>
        </p:spPr>
        <p:txBody>
          <a:bodyPr/>
          <a:lstStyle>
            <a:lvl1pPr>
              <a:defRPr/>
            </a:lvl1pPr>
          </a:lstStyle>
          <a:p>
            <a:pPr>
              <a:defRPr/>
            </a:pPr>
            <a:fld id="{A3012B3A-E314-4725-9B72-7BEE7974ACBC}" type="slidenum">
              <a:rPr lang="en-US" altLang="ko-KR"/>
              <a:pPr>
                <a:defRPr/>
              </a:pPr>
              <a:t>‹#›</a:t>
            </a:fld>
            <a:endParaRPr lang="en-US" altLang="ko-K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ltLang="ko-KR"/>
          </a:p>
        </p:txBody>
      </p:sp>
      <p:sp>
        <p:nvSpPr>
          <p:cNvPr id="6" name="Rectangle 7"/>
          <p:cNvSpPr>
            <a:spLocks noGrp="1" noChangeArrowheads="1"/>
          </p:cNvSpPr>
          <p:nvPr>
            <p:ph type="ftr" sz="quarter" idx="11"/>
          </p:nvPr>
        </p:nvSpPr>
        <p:spPr>
          <a:ln/>
        </p:spPr>
        <p:txBody>
          <a:bodyPr/>
          <a:lstStyle>
            <a:lvl1pPr>
              <a:defRPr/>
            </a:lvl1pPr>
          </a:lstStyle>
          <a:p>
            <a:endParaRPr lang="en-US" altLang="ko-KR"/>
          </a:p>
        </p:txBody>
      </p:sp>
      <p:sp>
        <p:nvSpPr>
          <p:cNvPr id="7" name="Rectangle 8"/>
          <p:cNvSpPr>
            <a:spLocks noGrp="1" noChangeArrowheads="1"/>
          </p:cNvSpPr>
          <p:nvPr>
            <p:ph type="sldNum" sz="quarter" idx="12"/>
          </p:nvPr>
        </p:nvSpPr>
        <p:spPr>
          <a:ln/>
        </p:spPr>
        <p:txBody>
          <a:bodyPr/>
          <a:lstStyle>
            <a:lvl1pPr>
              <a:defRPr/>
            </a:lvl1pPr>
          </a:lstStyle>
          <a:p>
            <a:pPr>
              <a:defRPr/>
            </a:pPr>
            <a:fld id="{B13FEBF8-DBA6-4E51-987E-D0F3C98113E1}" type="slidenum">
              <a:rPr lang="en-US" altLang="ko-KR"/>
              <a:pPr>
                <a:defRPr/>
              </a:pPr>
              <a:t>‹#›</a:t>
            </a:fld>
            <a:endParaRPr lang="en-US" altLang="ko-K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ltLang="ko-KR"/>
          </a:p>
        </p:txBody>
      </p:sp>
      <p:sp>
        <p:nvSpPr>
          <p:cNvPr id="6" name="Rectangle 7"/>
          <p:cNvSpPr>
            <a:spLocks noGrp="1" noChangeArrowheads="1"/>
          </p:cNvSpPr>
          <p:nvPr>
            <p:ph type="ftr" sz="quarter" idx="11"/>
          </p:nvPr>
        </p:nvSpPr>
        <p:spPr>
          <a:ln/>
        </p:spPr>
        <p:txBody>
          <a:bodyPr/>
          <a:lstStyle>
            <a:lvl1pPr>
              <a:defRPr/>
            </a:lvl1pPr>
          </a:lstStyle>
          <a:p>
            <a:endParaRPr lang="en-US" altLang="ko-KR"/>
          </a:p>
        </p:txBody>
      </p:sp>
      <p:sp>
        <p:nvSpPr>
          <p:cNvPr id="7" name="Rectangle 8"/>
          <p:cNvSpPr>
            <a:spLocks noGrp="1" noChangeArrowheads="1"/>
          </p:cNvSpPr>
          <p:nvPr>
            <p:ph type="sldNum" sz="quarter" idx="12"/>
          </p:nvPr>
        </p:nvSpPr>
        <p:spPr>
          <a:ln/>
        </p:spPr>
        <p:txBody>
          <a:bodyPr/>
          <a:lstStyle>
            <a:lvl1pPr>
              <a:defRPr/>
            </a:lvl1pPr>
          </a:lstStyle>
          <a:p>
            <a:pPr>
              <a:defRPr/>
            </a:pPr>
            <a:fld id="{BF5F0DD0-F7E6-4C1F-B822-B328866B57C6}" type="slidenum">
              <a:rPr lang="en-US" altLang="ko-KR"/>
              <a:pPr>
                <a:defRPr/>
              </a:pPr>
              <a:t>‹#›</a:t>
            </a:fld>
            <a:endParaRPr lang="en-US" altLang="ko-K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34819"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1033" name="Arc 4"/>
            <p:cNvSpPr>
              <a:spLocks/>
            </p:cNvSpPr>
            <p:nvPr/>
          </p:nvSpPr>
          <p:spPr bwMode="auto">
            <a:xfrm>
              <a:off x="0" y="1"/>
              <a:ext cx="5298" cy="4312"/>
            </a:xfrm>
            <a:custGeom>
              <a:avLst/>
              <a:gdLst>
                <a:gd name="T0" fmla="*/ 0 w 21600"/>
                <a:gd name="T1" fmla="*/ 0 h 21600"/>
                <a:gd name="T2" fmla="*/ 319 w 21600"/>
                <a:gd name="T3" fmla="*/ 172 h 21600"/>
                <a:gd name="T4" fmla="*/ 0 w 21600"/>
                <a:gd name="T5" fmla="*/ 17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p:spPr>
          <p:txBody>
            <a:bodyPr wrap="none" anchor="ctr"/>
            <a:lstStyle/>
            <a:p>
              <a:pPr>
                <a:defRPr/>
              </a:pPr>
              <a:endParaRPr lang="en-US"/>
            </a:p>
          </p:txBody>
        </p:sp>
      </p:grpSp>
      <p:sp>
        <p:nvSpPr>
          <p:cNvPr id="34821"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4822"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l">
              <a:defRPr sz="1400" b="0">
                <a:ea typeface="Gulim" pitchFamily="50" charset="-127"/>
              </a:defRPr>
            </a:lvl1pPr>
          </a:lstStyle>
          <a:p>
            <a:endParaRPr lang="en-US" altLang="ko-KR"/>
          </a:p>
        </p:txBody>
      </p:sp>
      <p:sp>
        <p:nvSpPr>
          <p:cNvPr id="34823"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b="0">
                <a:ea typeface="Gulim" pitchFamily="50" charset="-127"/>
              </a:defRPr>
            </a:lvl1pPr>
          </a:lstStyle>
          <a:p>
            <a:endParaRPr lang="en-US" altLang="ko-KR"/>
          </a:p>
        </p:txBody>
      </p:sp>
      <p:sp>
        <p:nvSpPr>
          <p:cNvPr id="34824"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b="0" smtClean="0">
                <a:ea typeface="Gulim" pitchFamily="50" charset="-127"/>
              </a:defRPr>
            </a:lvl1pPr>
          </a:lstStyle>
          <a:p>
            <a:pPr>
              <a:defRPr/>
            </a:pPr>
            <a:fld id="{CE50CB79-96BF-42FF-A574-D5236E8C0B31}" type="slidenum">
              <a:rPr lang="en-US" altLang="ko-KR"/>
              <a:pPr>
                <a:defRPr/>
              </a:pPr>
              <a:t>‹#›</a:t>
            </a:fld>
            <a:endParaRPr lang="en-US" altLang="ko-K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p>
        </p:txBody>
      </p:sp>
    </p:spTree>
  </p:cSld>
  <p:clrMap bg1="dk2" tx1="lt1" bg2="dk1" tx2="lt2" accent1="accent1" accent2="accent2" accent3="accent3" accent4="accent4" accent5="accent5" accent6="accent6" hlink="hlink" folHlink="folHlink"/>
  <p:sldLayoutIdLst>
    <p:sldLayoutId id="2147483778"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intae.kim@nyack.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all4jesus.ne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mtClean="0"/>
              <a:t>Lecture Part III: Soteriology</a:t>
            </a:r>
          </a:p>
        </p:txBody>
      </p:sp>
      <p:sp>
        <p:nvSpPr>
          <p:cNvPr id="3075" name="Rectangle 3"/>
          <p:cNvSpPr>
            <a:spLocks noGrp="1" noChangeArrowheads="1"/>
          </p:cNvSpPr>
          <p:nvPr>
            <p:ph type="body" idx="1"/>
          </p:nvPr>
        </p:nvSpPr>
        <p:spPr/>
        <p:txBody>
          <a:bodyPr/>
          <a:lstStyle/>
          <a:p>
            <a:pPr eaLnBrk="1" hangingPunct="1">
              <a:buFont typeface="Wingdings" pitchFamily="2" charset="2"/>
              <a:buNone/>
            </a:pPr>
            <a:endParaRPr lang="en-US" altLang="ko-KR" smtClean="0">
              <a:ea typeface="Gulim" pitchFamily="50" charset="-127"/>
            </a:endParaRPr>
          </a:p>
          <a:p>
            <a:pPr algn="ctr" eaLnBrk="1" hangingPunct="1">
              <a:buFont typeface="Wingdings" pitchFamily="2" charset="2"/>
              <a:buNone/>
            </a:pPr>
            <a:r>
              <a:rPr lang="en-US" altLang="ko-KR" sz="2800" smtClean="0">
                <a:ea typeface="Gulim" pitchFamily="50" charset="-127"/>
              </a:rPr>
              <a:t>Jintae Kim, PhD</a:t>
            </a:r>
          </a:p>
          <a:p>
            <a:pPr algn="ctr" eaLnBrk="1" hangingPunct="1">
              <a:buFont typeface="Wingdings" pitchFamily="2" charset="2"/>
              <a:buNone/>
            </a:pPr>
            <a:r>
              <a:rPr lang="en-US" altLang="ko-KR" sz="2800" smtClean="0">
                <a:ea typeface="Gulim" pitchFamily="50" charset="-127"/>
              </a:rPr>
              <a:t>Alliance Theological Seminary</a:t>
            </a:r>
          </a:p>
          <a:p>
            <a:pPr algn="ctr" eaLnBrk="1" hangingPunct="1">
              <a:buFont typeface="Wingdings" pitchFamily="2" charset="2"/>
              <a:buNone/>
            </a:pPr>
            <a:r>
              <a:rPr lang="en-US" altLang="ko-KR" sz="2800" smtClean="0">
                <a:ea typeface="Gulim" pitchFamily="50" charset="-127"/>
              </a:rPr>
              <a:t>Nyack, NY 10960</a:t>
            </a:r>
          </a:p>
          <a:p>
            <a:pPr algn="ctr" eaLnBrk="1" hangingPunct="1">
              <a:buFont typeface="Wingdings" pitchFamily="2" charset="2"/>
              <a:buNone/>
            </a:pPr>
            <a:r>
              <a:rPr lang="en-US" altLang="ko-KR" sz="2800" smtClean="0">
                <a:ea typeface="Gulim" pitchFamily="50" charset="-127"/>
              </a:rPr>
              <a:t>(845) 353-2020</a:t>
            </a:r>
          </a:p>
          <a:p>
            <a:pPr algn="ctr" eaLnBrk="1" hangingPunct="1">
              <a:buFont typeface="Wingdings" pitchFamily="2" charset="2"/>
              <a:buNone/>
            </a:pPr>
            <a:r>
              <a:rPr lang="en-US" altLang="ko-KR" sz="2800" smtClean="0">
                <a:ea typeface="Gulim" pitchFamily="50" charset="-127"/>
              </a:rPr>
              <a:t>E-mail: </a:t>
            </a:r>
            <a:r>
              <a:rPr lang="en-US" altLang="ko-KR" sz="2800" smtClean="0">
                <a:ea typeface="Gulim" pitchFamily="50" charset="-127"/>
                <a:hlinkClick r:id="rId3"/>
              </a:rPr>
              <a:t>Jintae.kim@nyack.edu</a:t>
            </a:r>
            <a:endParaRPr lang="en-US" altLang="ko-KR" sz="2800" smtClean="0">
              <a:ea typeface="Gulim" pitchFamily="50" charset="-127"/>
            </a:endParaRPr>
          </a:p>
          <a:p>
            <a:pPr algn="ctr" eaLnBrk="1" hangingPunct="1">
              <a:buFont typeface="Wingdings" pitchFamily="2" charset="2"/>
              <a:buNone/>
            </a:pPr>
            <a:r>
              <a:rPr lang="en-US" altLang="ko-KR" sz="2800" smtClean="0">
                <a:ea typeface="Gulim" pitchFamily="50" charset="-127"/>
              </a:rPr>
              <a:t>Website: </a:t>
            </a:r>
            <a:r>
              <a:rPr lang="en-US" altLang="ko-KR" sz="2800" smtClean="0">
                <a:ea typeface="Gulim" pitchFamily="50" charset="-127"/>
                <a:hlinkClick r:id="rId4"/>
              </a:rPr>
              <a:t>http://all4jesus.net</a:t>
            </a:r>
            <a:endParaRPr lang="en-US" altLang="ko-KR" sz="2800" smtClean="0">
              <a:ea typeface="Gulim" pitchFamily="50" charset="-127"/>
            </a:endParaRPr>
          </a:p>
          <a:p>
            <a:pPr eaLnBrk="1" hangingPunct="1">
              <a:buFont typeface="Wingdings" pitchFamily="2" charset="2"/>
              <a:buNone/>
            </a:pPr>
            <a:endParaRPr lang="en-US" altLang="ko-KR" sz="2800" smtClean="0">
              <a:ea typeface="Gulim" pitchFamily="50" charset="-12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ko-KR" altLang="en-US" dirty="0" smtClean="0"/>
              <a:t>불트만이 주장한 현대인의 두 가지 경향</a:t>
            </a:r>
            <a:endParaRPr lang="en-US" dirty="0" smtClean="0"/>
          </a:p>
        </p:txBody>
      </p:sp>
      <p:sp>
        <p:nvSpPr>
          <p:cNvPr id="12291" name="Rectangle 3"/>
          <p:cNvSpPr>
            <a:spLocks noGrp="1" noChangeArrowheads="1"/>
          </p:cNvSpPr>
          <p:nvPr>
            <p:ph type="body" idx="1"/>
          </p:nvPr>
        </p:nvSpPr>
        <p:spPr>
          <a:xfrm>
            <a:off x="685800" y="2209800"/>
            <a:ext cx="7772400" cy="3429000"/>
          </a:xfrm>
        </p:spPr>
        <p:txBody>
          <a:bodyPr/>
          <a:lstStyle/>
          <a:p>
            <a:pPr eaLnBrk="1" hangingPunct="1">
              <a:buFont typeface="Wingdings" pitchFamily="2" charset="2"/>
              <a:buNone/>
            </a:pPr>
            <a:r>
              <a:rPr lang="en-US" altLang="ko-KR" dirty="0" smtClean="0">
                <a:ea typeface="Gulim" pitchFamily="50" charset="-127"/>
              </a:rPr>
              <a:t>(1) Guided by a self-orientation (happiness; security; usefulness, profit) </a:t>
            </a:r>
            <a:r>
              <a:rPr lang="ko-KR" altLang="en-US" dirty="0" smtClean="0">
                <a:ea typeface="Gulim" pitchFamily="50" charset="-127"/>
              </a:rPr>
              <a:t>자신의 행복</a:t>
            </a:r>
            <a:r>
              <a:rPr lang="en-US" altLang="ko-KR" dirty="0" smtClean="0">
                <a:ea typeface="Gulim" pitchFamily="50" charset="-127"/>
              </a:rPr>
              <a:t>, </a:t>
            </a:r>
            <a:r>
              <a:rPr lang="ko-KR" altLang="en-US" dirty="0" smtClean="0">
                <a:ea typeface="Gulim" pitchFamily="50" charset="-127"/>
              </a:rPr>
              <a:t>안전</a:t>
            </a:r>
            <a:r>
              <a:rPr lang="en-US" altLang="ko-KR" dirty="0" smtClean="0">
                <a:ea typeface="Gulim" pitchFamily="50" charset="-127"/>
              </a:rPr>
              <a:t>, </a:t>
            </a:r>
            <a:r>
              <a:rPr lang="ko-KR" altLang="en-US" dirty="0" smtClean="0">
                <a:ea typeface="Gulim" pitchFamily="50" charset="-127"/>
              </a:rPr>
              <a:t>유용성</a:t>
            </a:r>
            <a:r>
              <a:rPr lang="en-US" altLang="ko-KR" dirty="0" smtClean="0">
                <a:ea typeface="Gulim" pitchFamily="50" charset="-127"/>
              </a:rPr>
              <a:t>, </a:t>
            </a:r>
            <a:r>
              <a:rPr lang="ko-KR" altLang="en-US" dirty="0" smtClean="0">
                <a:ea typeface="Gulim" pitchFamily="50" charset="-127"/>
              </a:rPr>
              <a:t>이익이 삶을 주장하는 자기중심적인 경향.</a:t>
            </a:r>
          </a:p>
          <a:p>
            <a:pPr eaLnBrk="1" hangingPunct="1">
              <a:buFont typeface="Wingdings" pitchFamily="2" charset="2"/>
              <a:buNone/>
            </a:pPr>
            <a:r>
              <a:rPr lang="en-US" altLang="ko-KR" dirty="0" smtClean="0">
                <a:ea typeface="Gulim" pitchFamily="50" charset="-127"/>
              </a:rPr>
              <a:t>(2) </a:t>
            </a:r>
            <a:r>
              <a:rPr lang="ko-KR" altLang="en-US" dirty="0" smtClean="0">
                <a:ea typeface="Gulim" pitchFamily="50" charset="-127"/>
              </a:rPr>
              <a:t>스스로의 노력으로 진정한 안전 </a:t>
            </a:r>
            <a:r>
              <a:rPr lang="en-US" altLang="ko-KR" dirty="0" smtClean="0">
                <a:ea typeface="Gulim" pitchFamily="50" charset="-127"/>
              </a:rPr>
              <a:t>(Security)</a:t>
            </a:r>
            <a:r>
              <a:rPr lang="ko-KR" altLang="en-US" dirty="0" smtClean="0">
                <a:ea typeface="Gulim" pitchFamily="50" charset="-127"/>
              </a:rPr>
              <a:t>을 획득할 수 있다는 헛된 희망이다</a:t>
            </a:r>
            <a:r>
              <a:rPr lang="en-US" altLang="ko-KR" dirty="0" smtClean="0">
                <a:ea typeface="Gulim" pitchFamily="50" charset="-127"/>
              </a:rPr>
              <a:t>.</a:t>
            </a:r>
            <a:endParaRPr lang="ko-KR" altLang="en-US" dirty="0" smtClean="0">
              <a:ea typeface="Gulim" pitchFamily="50" charset="-127"/>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09600"/>
            <a:ext cx="7772400" cy="1371600"/>
          </a:xfrm>
        </p:spPr>
        <p:txBody>
          <a:bodyPr/>
          <a:lstStyle/>
          <a:p>
            <a:pPr eaLnBrk="1" hangingPunct="1">
              <a:defRPr/>
            </a:pPr>
            <a:r>
              <a:rPr lang="ko-KR" altLang="en-US" dirty="0" smtClean="0"/>
              <a:t>불트만의 구원관 </a:t>
            </a:r>
            <a:r>
              <a:rPr lang="en-US" dirty="0" smtClean="0"/>
              <a:t>(Erickson, 292-3)</a:t>
            </a:r>
          </a:p>
        </p:txBody>
      </p:sp>
      <p:sp>
        <p:nvSpPr>
          <p:cNvPr id="14339" name="Rectangle 3"/>
          <p:cNvSpPr>
            <a:spLocks noGrp="1" noChangeArrowheads="1"/>
          </p:cNvSpPr>
          <p:nvPr>
            <p:ph type="body" idx="1"/>
          </p:nvPr>
        </p:nvSpPr>
        <p:spPr>
          <a:xfrm>
            <a:off x="685800" y="2286000"/>
            <a:ext cx="7848600" cy="3810000"/>
          </a:xfrm>
        </p:spPr>
        <p:txBody>
          <a:bodyPr/>
          <a:lstStyle/>
          <a:p>
            <a:pPr eaLnBrk="1" hangingPunct="1"/>
            <a:r>
              <a:rPr lang="ko-KR" altLang="en-US" sz="2400" b="1" dirty="0" smtClean="0">
                <a:ea typeface="Gulim" pitchFamily="50" charset="-127"/>
              </a:rPr>
              <a:t>성경의 목적은 성경을 읽은 사람들이 스스로의 이기주의와 스스로 쌓아올린 착각에 지나지 않는 안전장치에서 벗어나도록 요구함으로 이들을 변화시키는 것이다</a:t>
            </a:r>
            <a:r>
              <a:rPr lang="en-US" altLang="ko-KR" sz="2400" b="1" dirty="0" smtClean="0">
                <a:ea typeface="Gulim" pitchFamily="50" charset="-127"/>
              </a:rPr>
              <a:t>.</a:t>
            </a:r>
          </a:p>
          <a:p>
            <a:pPr eaLnBrk="1" hangingPunct="1"/>
            <a:endParaRPr lang="en-US" altLang="ko-KR" sz="2400" b="1" dirty="0" smtClean="0">
              <a:ea typeface="Gulim" pitchFamily="50" charset="-127"/>
            </a:endParaRPr>
          </a:p>
          <a:p>
            <a:pPr eaLnBrk="1" hangingPunct="1"/>
            <a:r>
              <a:rPr lang="ko-KR" altLang="en-US" sz="2400" b="1" dirty="0" smtClean="0">
                <a:ea typeface="Gulim" pitchFamily="50" charset="-127"/>
              </a:rPr>
              <a:t>불트만에 의하면 구원이란 영혼을 변화시키는 중생도 아니며</a:t>
            </a:r>
            <a:r>
              <a:rPr lang="en-US" altLang="ko-KR" sz="2400" b="1" dirty="0" smtClean="0">
                <a:ea typeface="Gulim" pitchFamily="50" charset="-127"/>
              </a:rPr>
              <a:t>, </a:t>
            </a:r>
            <a:r>
              <a:rPr lang="ko-KR" altLang="en-US" sz="2400" b="1" dirty="0" smtClean="0">
                <a:ea typeface="Gulim" pitchFamily="50" charset="-127"/>
              </a:rPr>
              <a:t>하나님 앞에 의롭다 함을 받는 칭의도 아니다</a:t>
            </a:r>
            <a:r>
              <a:rPr lang="en-US" altLang="ko-KR" sz="2400" b="1" dirty="0" smtClean="0">
                <a:ea typeface="Gulim" pitchFamily="50" charset="-127"/>
              </a:rPr>
              <a:t>. </a:t>
            </a:r>
            <a:r>
              <a:rPr lang="ko-KR" altLang="en-US" sz="2400" b="1" dirty="0" smtClean="0">
                <a:ea typeface="Gulim" pitchFamily="50" charset="-127"/>
              </a:rPr>
              <a:t>구원은 우리의 존재</a:t>
            </a:r>
            <a:r>
              <a:rPr lang="en-US" altLang="ko-KR" sz="2400" b="1" dirty="0" smtClean="0">
                <a:ea typeface="Gulim" pitchFamily="50" charset="-127"/>
              </a:rPr>
              <a:t>, </a:t>
            </a:r>
            <a:r>
              <a:rPr lang="ko-KR" altLang="en-US" sz="2400" b="1" dirty="0" smtClean="0">
                <a:ea typeface="Gulim" pitchFamily="50" charset="-127"/>
              </a:rPr>
              <a:t>인생관</a:t>
            </a:r>
            <a:r>
              <a:rPr lang="en-US" altLang="ko-KR" sz="2400" b="1" dirty="0" smtClean="0">
                <a:ea typeface="Gulim" pitchFamily="50" charset="-127"/>
              </a:rPr>
              <a:t>, </a:t>
            </a:r>
            <a:r>
              <a:rPr lang="ko-KR" altLang="en-US" sz="2400" b="1" dirty="0" smtClean="0">
                <a:ea typeface="Gulim" pitchFamily="50" charset="-127"/>
              </a:rPr>
              <a:t>행동을 근본적으로 바꾸는 것이다</a:t>
            </a:r>
            <a:r>
              <a:rPr lang="en-US" altLang="ko-KR" sz="2400" b="1" dirty="0" smtClean="0">
                <a:ea typeface="Gulim" pitchFamily="50" charset="-127"/>
              </a:rPr>
              <a:t>. </a:t>
            </a:r>
          </a:p>
          <a:p>
            <a:pPr eaLnBrk="1" hangingPunct="1"/>
            <a:endParaRPr lang="en-US" altLang="ko-KR" sz="2400" dirty="0" smtClean="0">
              <a:ea typeface="Gulim" pitchFamily="50" charset="-127"/>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457200"/>
            <a:ext cx="7772400" cy="609600"/>
          </a:xfrm>
        </p:spPr>
        <p:txBody>
          <a:bodyPr/>
          <a:lstStyle/>
          <a:p>
            <a:pPr eaLnBrk="1" hangingPunct="1">
              <a:defRPr/>
            </a:pPr>
            <a:r>
              <a:rPr lang="en-US" sz="3600" smtClean="0"/>
              <a:t>Secular Theology (Erickson, 293-4)</a:t>
            </a:r>
          </a:p>
        </p:txBody>
      </p:sp>
      <p:sp>
        <p:nvSpPr>
          <p:cNvPr id="18435" name="Rectangle 3"/>
          <p:cNvSpPr>
            <a:spLocks noGrp="1" noChangeArrowheads="1"/>
          </p:cNvSpPr>
          <p:nvPr>
            <p:ph type="body" idx="1"/>
          </p:nvPr>
        </p:nvSpPr>
        <p:spPr>
          <a:xfrm>
            <a:off x="457200" y="1752600"/>
            <a:ext cx="8305800" cy="42672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초월적인 존재를 인정하지 않고 존재의 이유와 의미를 가시적인 것에만 두는 인본주의적 세속주의를 어떻게 볼 것인가에 대한 신학적 반응이다</a:t>
            </a:r>
            <a:r>
              <a:rPr lang="en-US" altLang="ko-KR" sz="2800" b="1" dirty="0" smtClean="0">
                <a:ea typeface="Gulim" pitchFamily="50" charset="-127"/>
              </a:rPr>
              <a:t>.</a:t>
            </a:r>
          </a:p>
          <a:p>
            <a:pPr eaLnBrk="1" hangingPunct="1">
              <a:lnSpc>
                <a:spcPct val="90000"/>
              </a:lnSpc>
              <a:buFont typeface="Wingdings" pitchFamily="2" charset="2"/>
              <a:buNone/>
            </a:pPr>
            <a:endParaRPr lang="en-US" altLang="ko-KR" sz="2800" b="1" dirty="0" smtClean="0">
              <a:ea typeface="Gulim" pitchFamily="50" charset="-127"/>
            </a:endParaRPr>
          </a:p>
          <a:p>
            <a:pPr eaLnBrk="1" hangingPunct="1">
              <a:lnSpc>
                <a:spcPct val="90000"/>
              </a:lnSpc>
              <a:buNone/>
            </a:pPr>
            <a:r>
              <a:rPr lang="en-US" altLang="ko-KR" sz="2800" b="1" dirty="0" smtClean="0">
                <a:ea typeface="Gulim" pitchFamily="50" charset="-127"/>
              </a:rPr>
              <a:t>2. Dietrich </a:t>
            </a:r>
            <a:r>
              <a:rPr lang="en-US" altLang="ko-KR" sz="2800" b="1" dirty="0" err="1" smtClean="0">
                <a:ea typeface="Gulim" pitchFamily="50" charset="-127"/>
              </a:rPr>
              <a:t>Bonhoeffer</a:t>
            </a:r>
            <a:r>
              <a:rPr lang="en-US" altLang="ko-KR" sz="2800" b="1" dirty="0" smtClean="0">
                <a:ea typeface="Gulim" pitchFamily="50" charset="-127"/>
              </a:rPr>
              <a:t>, “</a:t>
            </a:r>
            <a:r>
              <a:rPr lang="en-US" altLang="ko-KR" sz="2800" b="1" dirty="0" err="1" smtClean="0">
                <a:ea typeface="Gulim" pitchFamily="50" charset="-127"/>
              </a:rPr>
              <a:t>Religionless</a:t>
            </a:r>
            <a:r>
              <a:rPr lang="en-US" altLang="ko-KR" sz="2800" b="1" dirty="0" smtClean="0">
                <a:ea typeface="Gulim" pitchFamily="50" charset="-127"/>
              </a:rPr>
              <a:t> Christianity”: </a:t>
            </a:r>
            <a:r>
              <a:rPr lang="ko-KR" altLang="en-US" sz="2800" b="1" dirty="0" smtClean="0">
                <a:ea typeface="Gulim" pitchFamily="50" charset="-127"/>
              </a:rPr>
              <a:t>인본주의는 하나님에 대한 거역이 아니고 하나님으로부터 독립하려는 시도이며 하나님의 교육과정이다</a:t>
            </a:r>
            <a:r>
              <a:rPr lang="en-US" altLang="ko-KR" sz="2800" b="1" dirty="0" smtClean="0">
                <a:ea typeface="Gulim" pitchFamily="50" charset="-127"/>
              </a:rPr>
              <a:t>.</a:t>
            </a:r>
          </a:p>
          <a:p>
            <a:pPr eaLnBrk="1" hangingPunct="1">
              <a:lnSpc>
                <a:spcPct val="90000"/>
              </a:lnSpc>
              <a:buFont typeface="Wingdings" pitchFamily="2" charset="2"/>
              <a:buNone/>
            </a:pPr>
            <a:endParaRPr lang="en-US" altLang="ko-KR" sz="2800" dirty="0" smtClean="0">
              <a:ea typeface="Gulim" pitchFamily="50" charset="-127"/>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altLang="ko-KR" dirty="0" smtClean="0">
                <a:ea typeface="Gulim" pitchFamily="50" charset="-127"/>
              </a:rPr>
              <a:t>John A.T. Robinson and Death of God theologians:</a:t>
            </a:r>
            <a:endParaRPr lang="ko-KR" altLang="en-US" dirty="0"/>
          </a:p>
        </p:txBody>
      </p:sp>
      <p:sp>
        <p:nvSpPr>
          <p:cNvPr id="3" name="Content Placeholder 2"/>
          <p:cNvSpPr>
            <a:spLocks noGrp="1"/>
          </p:cNvSpPr>
          <p:nvPr>
            <p:ph idx="1"/>
          </p:nvPr>
        </p:nvSpPr>
        <p:spPr>
          <a:xfrm>
            <a:off x="609600" y="1981200"/>
            <a:ext cx="7848600" cy="4114800"/>
          </a:xfrm>
        </p:spPr>
        <p:txBody>
          <a:bodyPr/>
          <a:lstStyle/>
          <a:p>
            <a:pPr eaLnBrk="1" hangingPunct="1">
              <a:lnSpc>
                <a:spcPct val="90000"/>
              </a:lnSpc>
              <a:buNone/>
            </a:pPr>
            <a:r>
              <a:rPr lang="en-US" altLang="ko-KR" b="1" dirty="0" smtClean="0">
                <a:ea typeface="Gulim" pitchFamily="50" charset="-127"/>
              </a:rPr>
              <a:t>3. </a:t>
            </a:r>
            <a:r>
              <a:rPr lang="ko-KR" altLang="en-US" b="1" dirty="0" smtClean="0">
                <a:ea typeface="Gulim" pitchFamily="50" charset="-127"/>
              </a:rPr>
              <a:t>구원의 바른 의미는 자신을 깨닫고 하나님으로부터 독립하여 성숙하고 참된 인간으로서 세상에 참여하는 것이다</a:t>
            </a:r>
            <a:r>
              <a:rPr lang="en-US" altLang="ko-KR" b="1" dirty="0" smtClean="0">
                <a:ea typeface="Gulim" pitchFamily="50" charset="-127"/>
              </a:rPr>
              <a:t>. </a:t>
            </a:r>
            <a:r>
              <a:rPr lang="ko-KR" altLang="en-US" b="1" dirty="0" smtClean="0">
                <a:ea typeface="Gulim" pitchFamily="50" charset="-127"/>
              </a:rPr>
              <a:t>따라서 교회를 다니지 않는 사람들도 이미 구원을 체험한 사람들이 많이 있으며 어떤 의미에서 더 진정한 기독교인들이다</a:t>
            </a:r>
            <a:r>
              <a:rPr lang="en-US" altLang="ko-KR" b="1" dirty="0" smtClean="0">
                <a:ea typeface="Gulim" pitchFamily="50" charset="-127"/>
              </a:rPr>
              <a:t>.</a:t>
            </a:r>
          </a:p>
          <a:p>
            <a:pPr eaLnBrk="1" hangingPunct="1">
              <a:lnSpc>
                <a:spcPct val="90000"/>
              </a:lnSpc>
              <a:buNone/>
            </a:pPr>
            <a:r>
              <a:rPr lang="en-US" altLang="ko-KR" b="1" dirty="0" smtClean="0">
                <a:ea typeface="Gulim" pitchFamily="50" charset="-127"/>
              </a:rPr>
              <a:t>4. </a:t>
            </a:r>
            <a:r>
              <a:rPr lang="ko-KR" altLang="en-US" b="1" dirty="0" smtClean="0">
                <a:ea typeface="Gulim" pitchFamily="50" charset="-127"/>
              </a:rPr>
              <a:t>이런 신학을 가장 잘 반영한 것이 로만 카톨릭이다</a:t>
            </a:r>
            <a:r>
              <a:rPr lang="en-US" altLang="ko-KR" b="1" dirty="0" smtClean="0">
                <a:ea typeface="Gulim" pitchFamily="50" charset="-127"/>
              </a:rPr>
              <a:t>. </a:t>
            </a:r>
          </a:p>
          <a:p>
            <a:endParaRPr lang="ko-KR"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04800"/>
            <a:ext cx="7772400" cy="1219200"/>
          </a:xfrm>
        </p:spPr>
        <p:txBody>
          <a:bodyPr/>
          <a:lstStyle/>
          <a:p>
            <a:pPr eaLnBrk="1" hangingPunct="1">
              <a:defRPr/>
            </a:pPr>
            <a:r>
              <a:rPr lang="en-US" sz="3600" smtClean="0"/>
              <a:t>3 Levels of Christians according to Contemporary RC (Erickson, 294)</a:t>
            </a:r>
          </a:p>
        </p:txBody>
      </p:sp>
      <p:graphicFrame>
        <p:nvGraphicFramePr>
          <p:cNvPr id="11300" name="Group 36"/>
          <p:cNvGraphicFramePr>
            <a:graphicFrameLocks noGrp="1"/>
          </p:cNvGraphicFramePr>
          <p:nvPr>
            <p:ph type="tbl" idx="1"/>
          </p:nvPr>
        </p:nvGraphicFramePr>
        <p:xfrm>
          <a:off x="685800" y="1828800"/>
          <a:ext cx="7772400" cy="4200144"/>
        </p:xfrm>
        <a:graphic>
          <a:graphicData uri="http://schemas.openxmlformats.org/drawingml/2006/table">
            <a:tbl>
              <a:tblPr/>
              <a:tblGrid>
                <a:gridCol w="2667000"/>
                <a:gridCol w="5105400"/>
              </a:tblGrid>
              <a:tr h="4572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Members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교회에 가입된 카톨릭 신자들</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Non-Catholic Christians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교회에 연결된 비카톨릭신자들</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구원이 로만 카톨릭처럼 확고한 것은 아니지만 그들의 교회도 참되며 하나님으로부터 완전히 분리된 것은 아니다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Non-Christians connected to RC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Karl </a:t>
                      </a:r>
                      <a:r>
                        <a:rPr kumimoji="0" lang="en-US" altLang="ko-KR" sz="2800" b="1" i="0" u="none" strike="noStrike" cap="none" normalizeH="0" baseline="0" dirty="0" err="1" smtClean="0">
                          <a:ln>
                            <a:noFill/>
                          </a:ln>
                          <a:solidFill>
                            <a:schemeClr val="tx1"/>
                          </a:solidFill>
                          <a:effectLst/>
                          <a:latin typeface="Times New Roman" pitchFamily="18" charset="0"/>
                          <a:ea typeface="Gulim" pitchFamily="50" charset="-127"/>
                          <a:cs typeface="Times New Roman" pitchFamily="18" charset="0"/>
                        </a:rPr>
                        <a:t>Rahner’s</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“anonymous Christians.”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교회를 다니지 않는 사람도 하나님의 은혜에서 떨어져 있는 것은 아니다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ko-KR" altLang="en-US" dirty="0" smtClean="0"/>
              <a:t>로만 카톨릭의 </a:t>
            </a:r>
            <a:r>
              <a:rPr lang="en-US" altLang="ko-KR" dirty="0" smtClean="0"/>
              <a:t/>
            </a:r>
            <a:br>
              <a:rPr lang="en-US" altLang="ko-KR" dirty="0" smtClean="0"/>
            </a:br>
            <a:r>
              <a:rPr lang="ko-KR" altLang="en-US" dirty="0" smtClean="0"/>
              <a:t>칭의의 두 가지 측면</a:t>
            </a:r>
            <a:endParaRPr lang="en-US" dirty="0" smtClean="0"/>
          </a:p>
        </p:txBody>
      </p:sp>
      <p:graphicFrame>
        <p:nvGraphicFramePr>
          <p:cNvPr id="12316" name="Group 28"/>
          <p:cNvGraphicFramePr>
            <a:graphicFrameLocks noGrp="1"/>
          </p:cNvGraphicFramePr>
          <p:nvPr>
            <p:ph type="tbl" idx="1"/>
          </p:nvPr>
        </p:nvGraphicFramePr>
        <p:xfrm>
          <a:off x="685800" y="2819400"/>
          <a:ext cx="7772400" cy="3002271"/>
        </p:xfrm>
        <a:graphic>
          <a:graphicData uri="http://schemas.openxmlformats.org/drawingml/2006/table">
            <a:tbl>
              <a:tblPr/>
              <a:tblGrid>
                <a:gridCol w="1905000"/>
                <a:gridCol w="2362200"/>
                <a:gridCol w="3505200"/>
              </a:tblGrid>
              <a:tr h="944563">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개신교 개념</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촛점</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28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객관적 칭의</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칭의</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On God’s active and man’s passive aspects </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56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주관적 칭의</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성화</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On man’s active aspect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ko-KR" altLang="en-US" sz="4000" smtClean="0">
                <a:ea typeface="Gulim" pitchFamily="50" charset="-127"/>
              </a:rPr>
              <a:t>복음주의의 견해 </a:t>
            </a:r>
            <a:br>
              <a:rPr lang="ko-KR" altLang="en-US" sz="4000" smtClean="0">
                <a:ea typeface="Gulim" pitchFamily="50" charset="-127"/>
              </a:rPr>
            </a:br>
            <a:r>
              <a:rPr lang="en-US" altLang="ko-KR" sz="4000" smtClean="0">
                <a:ea typeface="Gulim" pitchFamily="50" charset="-127"/>
              </a:rPr>
              <a:t>(Erickson, 295-6)</a:t>
            </a:r>
          </a:p>
        </p:txBody>
      </p:sp>
      <p:graphicFrame>
        <p:nvGraphicFramePr>
          <p:cNvPr id="45080" name="Group 24"/>
          <p:cNvGraphicFramePr>
            <a:graphicFrameLocks noGrp="1"/>
          </p:cNvGraphicFramePr>
          <p:nvPr>
            <p:ph type="tbl" idx="1"/>
          </p:nvPr>
        </p:nvGraphicFramePr>
        <p:xfrm>
          <a:off x="685800" y="2438400"/>
          <a:ext cx="7772400" cy="3118843"/>
        </p:xfrm>
        <a:graphic>
          <a:graphicData uri="http://schemas.openxmlformats.org/drawingml/2006/table">
            <a:tbl>
              <a:tblPr/>
              <a:tblGrid>
                <a:gridCol w="1905000"/>
                <a:gridCol w="5867400"/>
              </a:tblGrid>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죄의 문제 </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(1)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하나님과의 깨어진 관계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(2)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죄로 인한 인간본성의 타락</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칭의</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하나님앞에 위치변화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유죄</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무죄</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양자됨</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그리스도와 법적인 결합 관계회복</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중생</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성향의 변화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죄의 성향</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의의 성향</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형상회복</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영적 생활의 시작</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26"/>
          <p:cNvSpPr>
            <a:spLocks noGrp="1" noChangeArrowheads="1"/>
          </p:cNvSpPr>
          <p:nvPr>
            <p:ph type="title"/>
          </p:nvPr>
        </p:nvSpPr>
        <p:spPr>
          <a:xfrm>
            <a:off x="609600" y="2133600"/>
            <a:ext cx="7772400" cy="1524000"/>
          </a:xfrm>
        </p:spPr>
        <p:txBody>
          <a:bodyPr/>
          <a:lstStyle/>
          <a:p>
            <a:pPr eaLnBrk="1" hangingPunct="1">
              <a:defRPr/>
            </a:pPr>
            <a:r>
              <a:rPr lang="en-US" dirty="0" smtClean="0"/>
              <a:t>2. </a:t>
            </a:r>
            <a:r>
              <a:rPr lang="ko-KR" altLang="en-US" dirty="0" smtClean="0"/>
              <a:t>구원에 선행되는 예정</a:t>
            </a: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mtClean="0"/>
              <a:t>Antecedents to Salvation: 4 Terms</a:t>
            </a:r>
          </a:p>
        </p:txBody>
      </p:sp>
      <p:graphicFrame>
        <p:nvGraphicFramePr>
          <p:cNvPr id="14371" name="Group 35"/>
          <p:cNvGraphicFramePr>
            <a:graphicFrameLocks noGrp="1"/>
          </p:cNvGraphicFramePr>
          <p:nvPr>
            <p:ph type="tbl" idx="1"/>
          </p:nvPr>
        </p:nvGraphicFramePr>
        <p:xfrm>
          <a:off x="685800" y="1981200"/>
          <a:ext cx="7772400" cy="4468526"/>
        </p:xfrm>
        <a:graphic>
          <a:graphicData uri="http://schemas.openxmlformats.org/drawingml/2006/table">
            <a:tbl>
              <a:tblPr/>
              <a:tblGrid>
                <a:gridCol w="2362200"/>
                <a:gridCol w="5410200"/>
              </a:tblGrid>
              <a:tr h="5175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Terms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Definition</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Foreordina-tion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선작정</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모든 일에 대하여 미리 세워진 하나님의 뜻</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Predestina-tion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예정</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인간의 구원과 멸망에 대하여 세우신 하나님의 뜻</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Election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택정</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영생을 받는 구원받을 자의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예정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(Positive side of Predestination)</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Reprobation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유기</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구원받지 못할 자의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예정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(Negative side of Predestination)</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26"/>
          <p:cNvSpPr>
            <a:spLocks noGrp="1" noChangeArrowheads="1"/>
          </p:cNvSpPr>
          <p:nvPr>
            <p:ph type="title"/>
          </p:nvPr>
        </p:nvSpPr>
        <p:spPr>
          <a:xfrm>
            <a:off x="685800" y="304800"/>
            <a:ext cx="7696200" cy="1219200"/>
          </a:xfrm>
        </p:spPr>
        <p:txBody>
          <a:bodyPr/>
          <a:lstStyle/>
          <a:p>
            <a:pPr eaLnBrk="1" hangingPunct="1">
              <a:defRPr/>
            </a:pPr>
            <a:r>
              <a:rPr lang="en-US" dirty="0" smtClean="0"/>
              <a:t>Historical Development of Predestination</a:t>
            </a:r>
          </a:p>
        </p:txBody>
      </p:sp>
      <p:sp>
        <p:nvSpPr>
          <p:cNvPr id="27651" name="Rectangle 1027"/>
          <p:cNvSpPr>
            <a:spLocks noGrp="1" noChangeArrowheads="1"/>
          </p:cNvSpPr>
          <p:nvPr>
            <p:ph type="body" idx="1"/>
          </p:nvPr>
        </p:nvSpPr>
        <p:spPr>
          <a:xfrm>
            <a:off x="685800" y="1676400"/>
            <a:ext cx="7772400" cy="4724400"/>
          </a:xfrm>
        </p:spPr>
        <p:txBody>
          <a:bodyPr/>
          <a:lstStyle/>
          <a:p>
            <a:pPr eaLnBrk="1" hangingPunct="1">
              <a:lnSpc>
                <a:spcPct val="90000"/>
              </a:lnSpc>
              <a:buFont typeface="Wingdings" pitchFamily="2" charset="2"/>
              <a:buNone/>
            </a:pPr>
            <a:r>
              <a:rPr lang="en-US" altLang="ko-KR" sz="2800" b="1" dirty="0" smtClean="0">
                <a:ea typeface="Gulim" pitchFamily="50" charset="-127"/>
              </a:rPr>
              <a:t>1. Debate: Augustine vs. Pelagius</a:t>
            </a:r>
          </a:p>
          <a:p>
            <a:pPr eaLnBrk="1" hangingPunct="1">
              <a:lnSpc>
                <a:spcPct val="90000"/>
              </a:lnSpc>
              <a:buFont typeface="Wingdings" pitchFamily="2" charset="2"/>
              <a:buNone/>
            </a:pPr>
            <a:r>
              <a:rPr lang="en-US" altLang="ko-KR" sz="2800" b="1" dirty="0" smtClean="0">
                <a:ea typeface="Gulim" pitchFamily="50" charset="-127"/>
              </a:rPr>
              <a:t>2. Semi-</a:t>
            </a:r>
            <a:r>
              <a:rPr lang="en-US" altLang="ko-KR" sz="2800" b="1" dirty="0" err="1" smtClean="0">
                <a:ea typeface="Gulim" pitchFamily="50" charset="-127"/>
              </a:rPr>
              <a:t>Pelagianism</a:t>
            </a:r>
            <a:r>
              <a:rPr lang="en-US" altLang="ko-KR" sz="2800" b="1" dirty="0" smtClean="0">
                <a:ea typeface="Gulim" pitchFamily="50" charset="-127"/>
              </a:rPr>
              <a:t>: AD 431 Ephesus.</a:t>
            </a:r>
          </a:p>
          <a:p>
            <a:pPr eaLnBrk="1" hangingPunct="1">
              <a:lnSpc>
                <a:spcPct val="90000"/>
              </a:lnSpc>
              <a:buFont typeface="Wingdings" pitchFamily="2" charset="2"/>
              <a:buNone/>
            </a:pPr>
            <a:r>
              <a:rPr lang="en-US" altLang="ko-KR" sz="2800" b="1" dirty="0" smtClean="0">
                <a:ea typeface="Gulim" pitchFamily="50" charset="-127"/>
              </a:rPr>
              <a:t>3. Anselm &amp; Aquinas: Augustinian. 11’th – 13’th c.</a:t>
            </a:r>
          </a:p>
          <a:p>
            <a:pPr eaLnBrk="1" hangingPunct="1">
              <a:lnSpc>
                <a:spcPct val="90000"/>
              </a:lnSpc>
              <a:buFont typeface="Wingdings" pitchFamily="2" charset="2"/>
              <a:buNone/>
            </a:pPr>
            <a:r>
              <a:rPr lang="en-US" altLang="ko-KR" sz="2800" b="1" dirty="0" smtClean="0">
                <a:ea typeface="Gulim" pitchFamily="50" charset="-127"/>
              </a:rPr>
              <a:t>4. Duns </a:t>
            </a:r>
            <a:r>
              <a:rPr lang="en-US" altLang="ko-KR" sz="2800" b="1" dirty="0" err="1" smtClean="0">
                <a:ea typeface="Gulim" pitchFamily="50" charset="-127"/>
              </a:rPr>
              <a:t>Scotus</a:t>
            </a:r>
            <a:r>
              <a:rPr lang="en-US" altLang="ko-KR" sz="2800" b="1" dirty="0" smtClean="0">
                <a:ea typeface="Gulim" pitchFamily="50" charset="-127"/>
              </a:rPr>
              <a:t> – 14’th c. Predestination by “foreknowledge” (</a:t>
            </a:r>
            <a:r>
              <a:rPr lang="ko-KR" altLang="en-US" sz="2800" b="1" dirty="0" smtClean="0">
                <a:ea typeface="Gulim" pitchFamily="50" charset="-127"/>
              </a:rPr>
              <a:t>예지예정</a:t>
            </a:r>
            <a:r>
              <a:rPr lang="en-US" altLang="ko-KR" sz="2800" b="1" dirty="0" smtClean="0">
                <a:ea typeface="Gulim" pitchFamily="50" charset="-127"/>
              </a:rPr>
              <a:t>) – </a:t>
            </a:r>
            <a:r>
              <a:rPr lang="en-US" altLang="ko-KR" sz="2800" b="1" dirty="0" err="1" smtClean="0">
                <a:ea typeface="Gulim" pitchFamily="50" charset="-127"/>
              </a:rPr>
              <a:t>Pelagian</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5. Debate: Luther (Augustinian) vs. Erasmus (Free will). John Calvin.</a:t>
            </a:r>
          </a:p>
          <a:p>
            <a:pPr eaLnBrk="1" hangingPunct="1">
              <a:lnSpc>
                <a:spcPct val="90000"/>
              </a:lnSpc>
              <a:buFont typeface="Wingdings" pitchFamily="2" charset="2"/>
              <a:buNone/>
            </a:pPr>
            <a:r>
              <a:rPr lang="en-US" altLang="ko-KR" sz="2800" b="1" dirty="0" smtClean="0">
                <a:ea typeface="Gulim" pitchFamily="50" charset="-127"/>
              </a:rPr>
              <a:t>6. J. Arminius: 16’th-17’th c. Semi-</a:t>
            </a:r>
            <a:r>
              <a:rPr lang="en-US" altLang="ko-KR" sz="2800" b="1" dirty="0" err="1" smtClean="0">
                <a:ea typeface="Gulim" pitchFamily="50" charset="-127"/>
              </a:rPr>
              <a:t>Pelagianism</a:t>
            </a:r>
            <a:r>
              <a:rPr lang="en-US" altLang="ko-KR" sz="2800" b="1" dirty="0" smtClean="0">
                <a:ea typeface="Gulim" pitchFamily="50" charset="-127"/>
              </a:rPr>
              <a:t>. </a:t>
            </a:r>
            <a:r>
              <a:rPr lang="ko-KR" altLang="en-US" sz="2800" b="1" dirty="0" smtClean="0">
                <a:ea typeface="Gulim" pitchFamily="50" charset="-127"/>
              </a:rPr>
              <a:t>예지예정</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7. John Wesley: 18’th c. “</a:t>
            </a:r>
            <a:r>
              <a:rPr lang="en-US" altLang="ko-KR" sz="2800" b="1" dirty="0" err="1" smtClean="0">
                <a:ea typeface="Gulim" pitchFamily="50" charset="-127"/>
              </a:rPr>
              <a:t>Prevenient</a:t>
            </a:r>
            <a:r>
              <a:rPr lang="en-US" altLang="ko-KR" sz="2800" b="1" dirty="0" smtClean="0">
                <a:ea typeface="Gulim" pitchFamily="50" charset="-127"/>
              </a:rPr>
              <a:t> grace” </a:t>
            </a:r>
            <a:r>
              <a:rPr lang="ko-KR" altLang="en-US" sz="2800" b="1" dirty="0" smtClean="0">
                <a:ea typeface="Gulim" pitchFamily="50" charset="-127"/>
              </a:rPr>
              <a:t>선행적 은총</a:t>
            </a:r>
            <a:r>
              <a:rPr lang="en-US" altLang="ko-KR" sz="2800" b="1" dirty="0" smtClean="0">
                <a:ea typeface="Gulim" pitchFamily="50" charset="-127"/>
              </a:rPr>
              <a:t>. </a:t>
            </a:r>
            <a:r>
              <a:rPr lang="ko-KR" altLang="en-US" sz="2800" b="1" dirty="0" smtClean="0">
                <a:ea typeface="Gulim" pitchFamily="50" charset="-127"/>
              </a:rPr>
              <a:t>알미니안 주의를 일반화시킴</a:t>
            </a:r>
            <a:r>
              <a:rPr lang="en-US" altLang="ko-KR" sz="2800" b="1" dirty="0" smtClean="0">
                <a:ea typeface="Gulim" pitchFamily="50" charset="-127"/>
              </a:rPr>
              <a:t>.</a:t>
            </a:r>
          </a:p>
          <a:p>
            <a:pPr eaLnBrk="1" hangingPunct="1">
              <a:lnSpc>
                <a:spcPct val="90000"/>
              </a:lnSpc>
            </a:pPr>
            <a:endParaRPr lang="en-US" altLang="ko-KR" sz="2800" dirty="0" smtClean="0">
              <a:ea typeface="Gulim" pitchFamily="50" charset="-12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609600"/>
            <a:ext cx="7772400" cy="685800"/>
          </a:xfrm>
        </p:spPr>
        <p:txBody>
          <a:bodyPr/>
          <a:lstStyle/>
          <a:p>
            <a:pPr eaLnBrk="1" hangingPunct="1">
              <a:defRPr/>
            </a:pPr>
            <a:r>
              <a:rPr lang="en-US" smtClean="0"/>
              <a:t>1. Conceptions of Salvation</a:t>
            </a:r>
          </a:p>
        </p:txBody>
      </p:sp>
      <p:sp>
        <p:nvSpPr>
          <p:cNvPr id="4099" name="Rectangle 3"/>
          <p:cNvSpPr>
            <a:spLocks noGrp="1" noChangeArrowheads="1"/>
          </p:cNvSpPr>
          <p:nvPr>
            <p:ph type="body" idx="1"/>
          </p:nvPr>
        </p:nvSpPr>
        <p:spPr>
          <a:xfrm>
            <a:off x="685800" y="1524000"/>
            <a:ext cx="7772400" cy="4572000"/>
          </a:xfrm>
        </p:spPr>
        <p:txBody>
          <a:bodyPr/>
          <a:lstStyle/>
          <a:p>
            <a:pPr eaLnBrk="1" hangingPunct="1">
              <a:lnSpc>
                <a:spcPct val="90000"/>
              </a:lnSpc>
              <a:buFont typeface="Wingdings" pitchFamily="2" charset="2"/>
              <a:buNone/>
            </a:pPr>
            <a:r>
              <a:rPr lang="en-US" altLang="ko-KR" sz="2800" smtClean="0">
                <a:ea typeface="Gulim" pitchFamily="50" charset="-127"/>
              </a:rPr>
              <a:t>A. Basics</a:t>
            </a:r>
          </a:p>
          <a:p>
            <a:pPr eaLnBrk="1" hangingPunct="1">
              <a:lnSpc>
                <a:spcPct val="90000"/>
              </a:lnSpc>
            </a:pPr>
            <a:r>
              <a:rPr lang="en-US" altLang="ko-KR" sz="2800" smtClean="0">
                <a:ea typeface="Gulim" pitchFamily="50" charset="-127"/>
              </a:rPr>
              <a:t>     Problems</a:t>
            </a:r>
          </a:p>
          <a:p>
            <a:pPr eaLnBrk="1" hangingPunct="1">
              <a:lnSpc>
                <a:spcPct val="90000"/>
              </a:lnSpc>
            </a:pPr>
            <a:r>
              <a:rPr lang="en-US" altLang="ko-KR" sz="2800" smtClean="0">
                <a:ea typeface="Gulim" pitchFamily="50" charset="-127"/>
              </a:rPr>
              <a:t>     Medium</a:t>
            </a:r>
          </a:p>
          <a:p>
            <a:pPr eaLnBrk="1" hangingPunct="1">
              <a:lnSpc>
                <a:spcPct val="90000"/>
              </a:lnSpc>
            </a:pPr>
            <a:r>
              <a:rPr lang="en-US" altLang="ko-KR" sz="2800" smtClean="0">
                <a:ea typeface="Gulim" pitchFamily="50" charset="-127"/>
              </a:rPr>
              <a:t>     Extent</a:t>
            </a:r>
          </a:p>
          <a:p>
            <a:pPr eaLnBrk="1" hangingPunct="1">
              <a:lnSpc>
                <a:spcPct val="90000"/>
              </a:lnSpc>
              <a:buFont typeface="Wingdings" pitchFamily="2" charset="2"/>
              <a:buNone/>
            </a:pPr>
            <a:r>
              <a:rPr lang="en-US" altLang="ko-KR" sz="2800" smtClean="0">
                <a:ea typeface="Gulim" pitchFamily="50" charset="-127"/>
              </a:rPr>
              <a:t>B. Current Conceptions of Salvation</a:t>
            </a:r>
          </a:p>
          <a:p>
            <a:pPr eaLnBrk="1" hangingPunct="1">
              <a:lnSpc>
                <a:spcPct val="90000"/>
              </a:lnSpc>
            </a:pPr>
            <a:r>
              <a:rPr lang="en-US" altLang="ko-KR" sz="2800" smtClean="0">
                <a:ea typeface="Gulim" pitchFamily="50" charset="-127"/>
              </a:rPr>
              <a:t>     Liberation Theology</a:t>
            </a:r>
          </a:p>
          <a:p>
            <a:pPr eaLnBrk="1" hangingPunct="1">
              <a:lnSpc>
                <a:spcPct val="90000"/>
              </a:lnSpc>
            </a:pPr>
            <a:r>
              <a:rPr lang="en-US" altLang="ko-KR" sz="2800" smtClean="0">
                <a:ea typeface="Gulim" pitchFamily="50" charset="-127"/>
              </a:rPr>
              <a:t>     Existential Theology</a:t>
            </a:r>
          </a:p>
          <a:p>
            <a:pPr eaLnBrk="1" hangingPunct="1">
              <a:lnSpc>
                <a:spcPct val="90000"/>
              </a:lnSpc>
            </a:pPr>
            <a:r>
              <a:rPr lang="en-US" altLang="ko-KR" sz="2800" smtClean="0">
                <a:ea typeface="Gulim" pitchFamily="50" charset="-127"/>
              </a:rPr>
              <a:t>     Secular Theology</a:t>
            </a:r>
          </a:p>
          <a:p>
            <a:pPr eaLnBrk="1" hangingPunct="1">
              <a:lnSpc>
                <a:spcPct val="90000"/>
              </a:lnSpc>
            </a:pPr>
            <a:r>
              <a:rPr lang="en-US" altLang="ko-KR" sz="2800" smtClean="0">
                <a:ea typeface="Gulim" pitchFamily="50" charset="-127"/>
              </a:rPr>
              <a:t>     Contemporary Roman Catholic Theology</a:t>
            </a:r>
          </a:p>
          <a:p>
            <a:pPr eaLnBrk="1" hangingPunct="1">
              <a:lnSpc>
                <a:spcPct val="90000"/>
              </a:lnSpc>
            </a:pPr>
            <a:r>
              <a:rPr lang="en-US" altLang="ko-KR" sz="2800" smtClean="0">
                <a:ea typeface="Gulim" pitchFamily="50" charset="-127"/>
              </a:rPr>
              <a:t>     Evangelical Theology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609600"/>
            <a:ext cx="7772400" cy="762000"/>
          </a:xfrm>
        </p:spPr>
        <p:txBody>
          <a:bodyPr/>
          <a:lstStyle/>
          <a:p>
            <a:pPr eaLnBrk="1" hangingPunct="1">
              <a:defRPr/>
            </a:pPr>
            <a:r>
              <a:rPr lang="en-US" smtClean="0"/>
              <a:t>2 Views of Predestination</a:t>
            </a:r>
          </a:p>
        </p:txBody>
      </p:sp>
      <p:sp>
        <p:nvSpPr>
          <p:cNvPr id="28675" name="Rectangle 3"/>
          <p:cNvSpPr>
            <a:spLocks noGrp="1" noChangeArrowheads="1"/>
          </p:cNvSpPr>
          <p:nvPr>
            <p:ph type="body" idx="1"/>
          </p:nvPr>
        </p:nvSpPr>
        <p:spPr>
          <a:xfrm>
            <a:off x="685800" y="1676400"/>
            <a:ext cx="7696200" cy="4419600"/>
          </a:xfrm>
        </p:spPr>
        <p:txBody>
          <a:bodyPr/>
          <a:lstStyle/>
          <a:p>
            <a:pPr marL="609600" indent="-609600" eaLnBrk="1" hangingPunct="1">
              <a:lnSpc>
                <a:spcPct val="90000"/>
              </a:lnSpc>
              <a:buFont typeface="Wingdings" pitchFamily="2" charset="2"/>
              <a:buNone/>
            </a:pPr>
            <a:r>
              <a:rPr lang="en-US" altLang="ko-KR" sz="2800" smtClean="0">
                <a:ea typeface="Gulim" pitchFamily="50" charset="-127"/>
              </a:rPr>
              <a:t>Calvinism vs. Arminianism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pPr>
              <a:defRPr/>
            </a:pPr>
            <a:r>
              <a:rPr lang="en-US" dirty="0" smtClean="0"/>
              <a:t>Calvinism (TULIP)</a:t>
            </a:r>
            <a:endParaRPr lang="en-US" dirty="0"/>
          </a:p>
        </p:txBody>
      </p:sp>
      <p:sp>
        <p:nvSpPr>
          <p:cNvPr id="29699" name="Content Placeholder 2"/>
          <p:cNvSpPr>
            <a:spLocks noGrp="1"/>
          </p:cNvSpPr>
          <p:nvPr>
            <p:ph idx="1"/>
          </p:nvPr>
        </p:nvSpPr>
        <p:spPr>
          <a:xfrm>
            <a:off x="685800" y="1447800"/>
            <a:ext cx="7772400" cy="4114800"/>
          </a:xfrm>
        </p:spPr>
        <p:txBody>
          <a:bodyPr/>
          <a:lstStyle/>
          <a:p>
            <a:pPr marL="609600" indent="-609600" eaLnBrk="1" hangingPunct="1">
              <a:lnSpc>
                <a:spcPct val="90000"/>
              </a:lnSpc>
              <a:buFont typeface="Wingdings" pitchFamily="2" charset="2"/>
              <a:buNone/>
            </a:pPr>
            <a:r>
              <a:rPr lang="en-US" altLang="ko-KR" b="1" dirty="0" smtClean="0">
                <a:ea typeface="Gulim" pitchFamily="50" charset="-127"/>
              </a:rPr>
              <a:t>Key: </a:t>
            </a:r>
            <a:r>
              <a:rPr lang="ko-KR" altLang="en-US" b="1" dirty="0" smtClean="0">
                <a:ea typeface="Gulim" pitchFamily="50" charset="-127"/>
              </a:rPr>
              <a:t>하나님의 절대주권과 인간의 전적인 타락을 근거로 함</a:t>
            </a:r>
            <a:r>
              <a:rPr lang="en-US" altLang="ko-KR" b="1" dirty="0" smtClean="0">
                <a:ea typeface="Gulim" pitchFamily="50" charset="-127"/>
              </a:rPr>
              <a:t>. Sovereignty of God and total depravity of man</a:t>
            </a:r>
          </a:p>
          <a:p>
            <a:pPr marL="609600" indent="-609600" eaLnBrk="1" hangingPunct="1">
              <a:lnSpc>
                <a:spcPct val="90000"/>
              </a:lnSpc>
              <a:buFontTx/>
              <a:buNone/>
            </a:pPr>
            <a:r>
              <a:rPr lang="en-US" altLang="ko-KR" b="1" dirty="0" smtClean="0">
                <a:ea typeface="Gulim" pitchFamily="50" charset="-127"/>
              </a:rPr>
              <a:t>    Total Depravity </a:t>
            </a:r>
            <a:r>
              <a:rPr lang="ko-KR" altLang="en-US" b="1" dirty="0" smtClean="0">
                <a:ea typeface="Gulim" pitchFamily="50" charset="-127"/>
              </a:rPr>
              <a:t>인간의 전적 타락</a:t>
            </a:r>
          </a:p>
          <a:p>
            <a:pPr marL="609600" indent="-609600" eaLnBrk="1" hangingPunct="1">
              <a:lnSpc>
                <a:spcPct val="90000"/>
              </a:lnSpc>
              <a:buFontTx/>
              <a:buNone/>
            </a:pPr>
            <a:r>
              <a:rPr lang="ko-KR" altLang="en-US" b="1" dirty="0" smtClean="0">
                <a:ea typeface="Gulim" pitchFamily="50" charset="-127"/>
              </a:rPr>
              <a:t>    </a:t>
            </a:r>
            <a:r>
              <a:rPr lang="en-US" altLang="ko-KR" b="1" dirty="0" smtClean="0">
                <a:ea typeface="Gulim" pitchFamily="50" charset="-127"/>
              </a:rPr>
              <a:t>Unconditional Election </a:t>
            </a:r>
            <a:r>
              <a:rPr lang="ko-KR" altLang="en-US" b="1" dirty="0" smtClean="0">
                <a:ea typeface="Gulim" pitchFamily="50" charset="-127"/>
              </a:rPr>
              <a:t>하나님의 절대예정</a:t>
            </a:r>
          </a:p>
          <a:p>
            <a:pPr marL="609600" indent="-609600" eaLnBrk="1" hangingPunct="1">
              <a:lnSpc>
                <a:spcPct val="90000"/>
              </a:lnSpc>
              <a:buFontTx/>
              <a:buNone/>
            </a:pPr>
            <a:r>
              <a:rPr lang="ko-KR" altLang="en-US" b="1" dirty="0" smtClean="0">
                <a:ea typeface="Gulim" pitchFamily="50" charset="-127"/>
              </a:rPr>
              <a:t>    </a:t>
            </a:r>
            <a:r>
              <a:rPr lang="en-US" altLang="ko-KR" b="1" dirty="0" smtClean="0">
                <a:ea typeface="Gulim" pitchFamily="50" charset="-127"/>
              </a:rPr>
              <a:t>Limited Atonement </a:t>
            </a:r>
            <a:r>
              <a:rPr lang="ko-KR" altLang="en-US" b="1" dirty="0" smtClean="0">
                <a:ea typeface="Gulim" pitchFamily="50" charset="-127"/>
              </a:rPr>
              <a:t>제한적 속죄* </a:t>
            </a:r>
          </a:p>
          <a:p>
            <a:pPr marL="609600" indent="-609600" eaLnBrk="1" hangingPunct="1">
              <a:lnSpc>
                <a:spcPct val="90000"/>
              </a:lnSpc>
              <a:buFontTx/>
              <a:buNone/>
            </a:pPr>
            <a:r>
              <a:rPr lang="ko-KR" altLang="en-US" b="1" dirty="0" smtClean="0">
                <a:ea typeface="Gulim" pitchFamily="50" charset="-127"/>
              </a:rPr>
              <a:t>    </a:t>
            </a:r>
            <a:r>
              <a:rPr lang="en-US" altLang="ko-KR" b="1" dirty="0" smtClean="0">
                <a:ea typeface="Gulim" pitchFamily="50" charset="-127"/>
              </a:rPr>
              <a:t>Irresistible Grace </a:t>
            </a:r>
            <a:r>
              <a:rPr lang="ko-KR" altLang="en-US" b="1" dirty="0" smtClean="0">
                <a:ea typeface="Gulim" pitchFamily="50" charset="-127"/>
              </a:rPr>
              <a:t>불가항력적인 은혜 </a:t>
            </a:r>
          </a:p>
          <a:p>
            <a:pPr marL="609600" indent="-609600" eaLnBrk="1" hangingPunct="1">
              <a:lnSpc>
                <a:spcPct val="90000"/>
              </a:lnSpc>
              <a:buFontTx/>
              <a:buNone/>
            </a:pPr>
            <a:r>
              <a:rPr lang="ko-KR" altLang="en-US" b="1" dirty="0" smtClean="0">
                <a:ea typeface="Gulim" pitchFamily="50" charset="-127"/>
              </a:rPr>
              <a:t>    </a:t>
            </a:r>
            <a:r>
              <a:rPr lang="en-US" altLang="ko-KR" b="1" dirty="0" smtClean="0">
                <a:ea typeface="Gulim" pitchFamily="50" charset="-127"/>
              </a:rPr>
              <a:t>Perseverance of Saints </a:t>
            </a:r>
            <a:r>
              <a:rPr lang="ko-KR" altLang="en-US" b="1" dirty="0" smtClean="0">
                <a:ea typeface="Gulim" pitchFamily="50" charset="-127"/>
              </a:rPr>
              <a:t>성도의 완전한 견인</a:t>
            </a:r>
          </a:p>
          <a:p>
            <a:pPr marL="609600" indent="-609600" eaLnBrk="1" hangingPunct="1">
              <a:lnSpc>
                <a:spcPct val="90000"/>
              </a:lnSpc>
              <a:buFont typeface="Wingdings" pitchFamily="2" charset="2"/>
              <a:buNone/>
            </a:pPr>
            <a:endParaRPr lang="ko-KR" altLang="en-US" dirty="0" smtClean="0">
              <a:ea typeface="Gulim" pitchFamily="50" charset="-127"/>
            </a:endParaRPr>
          </a:p>
          <a:p>
            <a:pPr marL="609600" indent="-609600" eaLnBrk="1" hangingPunct="1">
              <a:lnSpc>
                <a:spcPct val="90000"/>
              </a:lnSpc>
              <a:buFont typeface="Wingdings" pitchFamily="2" charset="2"/>
              <a:buNone/>
            </a:pPr>
            <a:endParaRPr lang="ko-KR" altLang="en-US" dirty="0" smtClean="0">
              <a:ea typeface="Gulim" pitchFamily="50" charset="-127"/>
            </a:endParaRPr>
          </a:p>
          <a:p>
            <a:pPr marL="609600" indent="-609600"/>
            <a:endParaRPr lang="en-US" altLang="ko-KR" dirty="0" smtClean="0">
              <a:ea typeface="Gulim" pitchFamily="50" charset="-127"/>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Arminianism</a:t>
            </a:r>
            <a:endParaRPr lang="en-US" dirty="0"/>
          </a:p>
        </p:txBody>
      </p:sp>
      <p:sp>
        <p:nvSpPr>
          <p:cNvPr id="30723" name="Content Placeholder 2"/>
          <p:cNvSpPr>
            <a:spLocks noGrp="1"/>
          </p:cNvSpPr>
          <p:nvPr>
            <p:ph idx="1"/>
          </p:nvPr>
        </p:nvSpPr>
        <p:spPr/>
        <p:txBody>
          <a:bodyPr/>
          <a:lstStyle/>
          <a:p>
            <a:r>
              <a:rPr lang="en-US" altLang="ko-KR" b="1" dirty="0" smtClean="0">
                <a:ea typeface="Gulim" pitchFamily="50" charset="-127"/>
              </a:rPr>
              <a:t>Key: Love of God and human free will.</a:t>
            </a:r>
          </a:p>
          <a:p>
            <a:r>
              <a:rPr lang="ko-KR" altLang="en-US" b="1" dirty="0" smtClean="0">
                <a:ea typeface="Gulim" pitchFamily="50" charset="-127"/>
              </a:rPr>
              <a:t>하나님의 사랑과 인간의 자유의지에 근거함</a:t>
            </a:r>
            <a:r>
              <a:rPr lang="en-US" altLang="ko-KR" b="1" dirty="0" smtClean="0">
                <a:ea typeface="Gulim" pitchFamily="50" charset="-127"/>
              </a:rPr>
              <a:t>. </a:t>
            </a:r>
            <a:r>
              <a:rPr lang="ko-KR" altLang="en-US" b="1" dirty="0" smtClean="0">
                <a:ea typeface="Gulim" pitchFamily="50" charset="-127"/>
              </a:rPr>
              <a:t>복음주의에서 자유주의까지 다양한 견해가 있다</a:t>
            </a:r>
            <a:r>
              <a:rPr lang="en-US" altLang="ko-KR" b="1" dirty="0" smtClean="0">
                <a:ea typeface="Gulim" pitchFamily="50" charset="-127"/>
              </a:rPr>
              <a:t>. A variety of views: Evangelicalism </a:t>
            </a:r>
            <a:r>
              <a:rPr lang="en-US" altLang="ko-KR" b="1" dirty="0" smtClean="0">
                <a:ea typeface="Gulim" pitchFamily="50" charset="-127"/>
                <a:sym typeface="Wingdings" pitchFamily="2" charset="2"/>
              </a:rPr>
              <a:t> Liberalism</a:t>
            </a:r>
            <a:endParaRPr lang="en-US" altLang="ko-KR" b="1" dirty="0" smtClean="0">
              <a:ea typeface="Gulim" pitchFamily="50" charset="-127"/>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Calvinism vs Arminianism </a:t>
            </a:r>
            <a:br>
              <a:rPr lang="en-US" smtClean="0"/>
            </a:br>
            <a:r>
              <a:rPr lang="en-US" smtClean="0"/>
              <a:t>(5 Points)</a:t>
            </a:r>
          </a:p>
        </p:txBody>
      </p:sp>
      <p:graphicFrame>
        <p:nvGraphicFramePr>
          <p:cNvPr id="17463" name="Group 55"/>
          <p:cNvGraphicFramePr>
            <a:graphicFrameLocks noGrp="1"/>
          </p:cNvGraphicFramePr>
          <p:nvPr>
            <p:ph type="tbl" idx="1"/>
          </p:nvPr>
        </p:nvGraphicFramePr>
        <p:xfrm>
          <a:off x="685800" y="1981200"/>
          <a:ext cx="7772400" cy="4632936"/>
        </p:xfrm>
        <a:graphic>
          <a:graphicData uri="http://schemas.openxmlformats.org/drawingml/2006/table">
            <a:tbl>
              <a:tblPr/>
              <a:tblGrid>
                <a:gridCol w="1828800"/>
                <a:gridCol w="2895600"/>
                <a:gridCol w="3048000"/>
              </a:tblGrid>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Calvinism</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Arminianism</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Lostness of man</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Total Inability (or depravity)</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Free will or Human ability</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Election</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Unconditional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Conditional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Atonement</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Limited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General</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Grace</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Irresistible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Resistible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Falling</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Perseverance of Saints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Falling from Grace possible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z="4000" dirty="0" smtClean="0"/>
              <a:t>5 Characteristics of Election according to Calvinism</a:t>
            </a:r>
          </a:p>
        </p:txBody>
      </p:sp>
      <p:sp>
        <p:nvSpPr>
          <p:cNvPr id="3277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altLang="ko-KR" b="1" dirty="0" smtClean="0">
                <a:ea typeface="Gulim" pitchFamily="50" charset="-127"/>
              </a:rPr>
              <a:t>1. An expression of the sovereign will of God and good pleasure of God. </a:t>
            </a:r>
            <a:r>
              <a:rPr lang="ko-KR" altLang="en-US" b="1" dirty="0" smtClean="0">
                <a:ea typeface="Gulim" pitchFamily="50" charset="-127"/>
              </a:rPr>
              <a:t>하나님의 절대주권적인 뜻이며 선한 표현</a:t>
            </a:r>
            <a:r>
              <a:rPr lang="en-US" altLang="ko-KR" b="1" dirty="0" smtClean="0">
                <a:ea typeface="Gulim" pitchFamily="50" charset="-127"/>
              </a:rPr>
              <a:t>.</a:t>
            </a:r>
          </a:p>
          <a:p>
            <a:pPr eaLnBrk="1" hangingPunct="1">
              <a:lnSpc>
                <a:spcPct val="90000"/>
              </a:lnSpc>
              <a:buFont typeface="Wingdings" pitchFamily="2" charset="2"/>
              <a:buNone/>
            </a:pPr>
            <a:r>
              <a:rPr lang="en-US" altLang="ko-KR" b="1" dirty="0" smtClean="0">
                <a:ea typeface="Gulim" pitchFamily="50" charset="-127"/>
              </a:rPr>
              <a:t>2. Efficacious. </a:t>
            </a:r>
            <a:r>
              <a:rPr lang="ko-KR" altLang="en-US" b="1" dirty="0" smtClean="0">
                <a:ea typeface="Gulim" pitchFamily="50" charset="-127"/>
              </a:rPr>
              <a:t>절대적인 효력</a:t>
            </a:r>
            <a:r>
              <a:rPr lang="en-US" altLang="ko-KR" b="1" dirty="0" smtClean="0">
                <a:ea typeface="Gulim" pitchFamily="50" charset="-127"/>
              </a:rPr>
              <a:t>.</a:t>
            </a:r>
          </a:p>
          <a:p>
            <a:pPr eaLnBrk="1" hangingPunct="1">
              <a:lnSpc>
                <a:spcPct val="90000"/>
              </a:lnSpc>
              <a:buFont typeface="Wingdings" pitchFamily="2" charset="2"/>
              <a:buNone/>
            </a:pPr>
            <a:r>
              <a:rPr lang="en-US" altLang="ko-KR" b="1" dirty="0" smtClean="0">
                <a:ea typeface="Gulim" pitchFamily="50" charset="-127"/>
              </a:rPr>
              <a:t>3. From all eternity. </a:t>
            </a:r>
          </a:p>
          <a:p>
            <a:pPr eaLnBrk="1" hangingPunct="1">
              <a:lnSpc>
                <a:spcPct val="90000"/>
              </a:lnSpc>
              <a:buFont typeface="Wingdings" pitchFamily="2" charset="2"/>
              <a:buNone/>
            </a:pPr>
            <a:r>
              <a:rPr lang="en-US" altLang="ko-KR" b="1" dirty="0" smtClean="0">
                <a:ea typeface="Gulim" pitchFamily="50" charset="-127"/>
              </a:rPr>
              <a:t>   </a:t>
            </a:r>
            <a:r>
              <a:rPr lang="ko-KR" altLang="en-US" b="1" dirty="0" smtClean="0">
                <a:ea typeface="Gulim" pitchFamily="50" charset="-127"/>
              </a:rPr>
              <a:t>영원전부터 이미 이루어짐</a:t>
            </a:r>
            <a:r>
              <a:rPr lang="en-US" altLang="ko-KR" b="1" dirty="0" smtClean="0">
                <a:ea typeface="Gulim" pitchFamily="50" charset="-127"/>
              </a:rPr>
              <a:t>.</a:t>
            </a:r>
          </a:p>
          <a:p>
            <a:pPr eaLnBrk="1" hangingPunct="1">
              <a:lnSpc>
                <a:spcPct val="90000"/>
              </a:lnSpc>
              <a:buFont typeface="Wingdings" pitchFamily="2" charset="2"/>
              <a:buNone/>
            </a:pPr>
            <a:r>
              <a:rPr lang="en-US" altLang="ko-KR" b="1" dirty="0" smtClean="0">
                <a:ea typeface="Gulim" pitchFamily="50" charset="-127"/>
              </a:rPr>
              <a:t>4. Unconditional. </a:t>
            </a:r>
            <a:r>
              <a:rPr lang="ko-KR" altLang="en-US" b="1" dirty="0" smtClean="0">
                <a:ea typeface="Gulim" pitchFamily="50" charset="-127"/>
              </a:rPr>
              <a:t>무조건적</a:t>
            </a:r>
            <a:r>
              <a:rPr lang="en-US" altLang="ko-KR" b="1" dirty="0" smtClean="0">
                <a:ea typeface="Gulim" pitchFamily="50" charset="-127"/>
              </a:rPr>
              <a:t>.</a:t>
            </a:r>
          </a:p>
          <a:p>
            <a:pPr eaLnBrk="1" hangingPunct="1">
              <a:lnSpc>
                <a:spcPct val="90000"/>
              </a:lnSpc>
              <a:buFont typeface="Wingdings" pitchFamily="2" charset="2"/>
              <a:buNone/>
            </a:pPr>
            <a:r>
              <a:rPr lang="en-US" altLang="ko-KR" b="1" dirty="0" smtClean="0">
                <a:ea typeface="Gulim" pitchFamily="50" charset="-127"/>
              </a:rPr>
              <a:t>5. Immutable. </a:t>
            </a:r>
            <a:r>
              <a:rPr lang="ko-KR" altLang="en-US" b="1" dirty="0" smtClean="0">
                <a:ea typeface="Gulim" pitchFamily="50" charset="-127"/>
              </a:rPr>
              <a:t>불변적</a:t>
            </a:r>
            <a:r>
              <a:rPr lang="en-US" altLang="ko-KR" b="1" dirty="0" smtClean="0">
                <a:ea typeface="Gulim" pitchFamily="50" charset="-127"/>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smtClean="0"/>
              <a:t>3 Calvinistic Views on Predestination</a:t>
            </a:r>
          </a:p>
        </p:txBody>
      </p:sp>
      <p:graphicFrame>
        <p:nvGraphicFramePr>
          <p:cNvPr id="37924" name="Group 36"/>
          <p:cNvGraphicFramePr>
            <a:graphicFrameLocks noGrp="1"/>
          </p:cNvGraphicFramePr>
          <p:nvPr>
            <p:ph type="tbl" idx="1"/>
          </p:nvPr>
        </p:nvGraphicFramePr>
        <p:xfrm>
          <a:off x="685800" y="2286000"/>
          <a:ext cx="8001000" cy="4572004"/>
        </p:xfrm>
        <a:graphic>
          <a:graphicData uri="http://schemas.openxmlformats.org/drawingml/2006/table">
            <a:tbl>
              <a:tblPr/>
              <a:tblGrid>
                <a:gridCol w="2819400"/>
                <a:gridCol w="5181600"/>
              </a:tblGrid>
              <a:tr h="6858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Views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Order of Predestination</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err="1" smtClean="0">
                          <a:ln>
                            <a:noFill/>
                          </a:ln>
                          <a:solidFill>
                            <a:schemeClr val="tx1"/>
                          </a:solidFill>
                          <a:effectLst/>
                          <a:latin typeface="Times New Roman" pitchFamily="18" charset="0"/>
                          <a:ea typeface="Gulim" pitchFamily="50" charset="-127"/>
                          <a:cs typeface="Times New Roman" pitchFamily="18" charset="0"/>
                        </a:rPr>
                        <a:t>Supralapsarianism</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전택설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구원</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유기 작정</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창조작정타락허용작정택자구원작정</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Infralapsarianism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후택설</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창조작정</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타락허용작정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구원</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유기 작정</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택자구원작정</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Sublapsarianism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아밀라주의</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인간창조작정</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타락허용작정속죄사역작정택자구원작정</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z="4000" dirty="0" smtClean="0"/>
              <a:t>Objections to Calvinism </a:t>
            </a:r>
            <a:br>
              <a:rPr lang="en-US" sz="4000" dirty="0" smtClean="0"/>
            </a:br>
            <a:r>
              <a:rPr lang="en-US" sz="4000" dirty="0" smtClean="0"/>
              <a:t>(Mostly practical)</a:t>
            </a:r>
          </a:p>
        </p:txBody>
      </p:sp>
      <p:sp>
        <p:nvSpPr>
          <p:cNvPr id="34819" name="Rectangle 3"/>
          <p:cNvSpPr>
            <a:spLocks noGrp="1" noChangeArrowheads="1"/>
          </p:cNvSpPr>
          <p:nvPr>
            <p:ph type="body" idx="1"/>
          </p:nvPr>
        </p:nvSpPr>
        <p:spPr>
          <a:xfrm>
            <a:off x="685800" y="2057400"/>
            <a:ext cx="7772400" cy="4038600"/>
          </a:xfrm>
        </p:spPr>
        <p:txBody>
          <a:bodyPr/>
          <a:lstStyle/>
          <a:p>
            <a:pPr eaLnBrk="1" hangingPunct="1">
              <a:buFont typeface="Wingdings" pitchFamily="2" charset="2"/>
              <a:buNone/>
            </a:pPr>
            <a:r>
              <a:rPr lang="en-US" altLang="ko-KR" sz="2800" b="1" dirty="0" smtClean="0">
                <a:ea typeface="Gulim" pitchFamily="50" charset="-127"/>
              </a:rPr>
              <a:t>1. It is fatalistic. </a:t>
            </a:r>
            <a:r>
              <a:rPr lang="ko-KR" altLang="en-US" sz="2800" b="1" dirty="0" smtClean="0">
                <a:ea typeface="Gulim" pitchFamily="50" charset="-127"/>
              </a:rPr>
              <a:t>운명론적</a:t>
            </a:r>
            <a:r>
              <a:rPr lang="en-US" altLang="ko-KR" sz="2800" b="1" dirty="0" smtClean="0">
                <a:ea typeface="Gulim" pitchFamily="50" charset="-127"/>
              </a:rPr>
              <a:t>. </a:t>
            </a:r>
            <a:r>
              <a:rPr lang="ko-KR" altLang="en-US" sz="2800" b="1" dirty="0" smtClean="0">
                <a:ea typeface="Gulim" pitchFamily="50" charset="-127"/>
              </a:rPr>
              <a:t>무조건적 택정이라면 우리의 행위가 무슨 소용이 있는가</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2. It negates any missionary or evangelistic impulse. </a:t>
            </a:r>
            <a:r>
              <a:rPr lang="ko-KR" altLang="en-US" sz="2800" b="1" dirty="0" smtClean="0">
                <a:ea typeface="Gulim" pitchFamily="50" charset="-127"/>
              </a:rPr>
              <a:t>하나님이 이미 택정했다면 선교와 전도는 왜 해야 하는가</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3. It is contradiction to human freedom. </a:t>
            </a:r>
            <a:r>
              <a:rPr lang="ko-KR" altLang="en-US" sz="2800" b="1" dirty="0" smtClean="0">
                <a:ea typeface="Gulim" pitchFamily="50" charset="-127"/>
              </a:rPr>
              <a:t>인간의 자유의지와 조화가 되지 않는다</a:t>
            </a:r>
            <a:r>
              <a:rPr lang="en-US" altLang="ko-KR" sz="2800" b="1" dirty="0" smtClean="0">
                <a:ea typeface="Gulim" pitchFamily="50" charset="-127"/>
              </a:rPr>
              <a:t>. </a:t>
            </a:r>
            <a:r>
              <a:rPr lang="ko-KR" altLang="en-US" sz="2800" b="1" dirty="0" smtClean="0">
                <a:ea typeface="Gulim" pitchFamily="50" charset="-127"/>
              </a:rPr>
              <a:t>모든 것이 하나님의 주권이라면 결국 하나님 책임이 아닌가</a:t>
            </a:r>
            <a:r>
              <a:rPr lang="en-US" altLang="ko-KR" sz="2800" b="1" dirty="0" smtClean="0">
                <a:ea typeface="Gulim" pitchFamily="50" charset="-127"/>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228600"/>
            <a:ext cx="7772400" cy="838200"/>
          </a:xfrm>
        </p:spPr>
        <p:txBody>
          <a:bodyPr/>
          <a:lstStyle/>
          <a:p>
            <a:pPr eaLnBrk="1" hangingPunct="1">
              <a:defRPr/>
            </a:pPr>
            <a:r>
              <a:rPr lang="en-US" sz="4000" dirty="0" err="1" smtClean="0"/>
              <a:t>Arminianism</a:t>
            </a:r>
            <a:r>
              <a:rPr lang="en-US" sz="4000" dirty="0" smtClean="0"/>
              <a:t>: Its Starting Points</a:t>
            </a:r>
          </a:p>
        </p:txBody>
      </p:sp>
      <p:sp>
        <p:nvSpPr>
          <p:cNvPr id="36867" name="Rectangle 3"/>
          <p:cNvSpPr>
            <a:spLocks noGrp="1" noChangeArrowheads="1"/>
          </p:cNvSpPr>
          <p:nvPr>
            <p:ph type="body" idx="1"/>
          </p:nvPr>
        </p:nvSpPr>
        <p:spPr>
          <a:xfrm>
            <a:off x="609600" y="1143000"/>
            <a:ext cx="7848600" cy="49530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하나님은 모든 사람이 구원받기를 원하신다 </a:t>
            </a:r>
            <a:r>
              <a:rPr lang="en-US" altLang="ko-KR" sz="2800" b="1" dirty="0" smtClean="0">
                <a:ea typeface="Gulim" pitchFamily="50" charset="-127"/>
              </a:rPr>
              <a:t>(2Pet 3:9; Ezek 33:11; 1Tim 2:4; Isa 55:1).</a:t>
            </a:r>
          </a:p>
          <a:p>
            <a:pPr eaLnBrk="1" hangingPunct="1">
              <a:lnSpc>
                <a:spcPct val="90000"/>
              </a:lnSpc>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인간은 믿음을 선택할 능력이 있다</a:t>
            </a:r>
            <a:r>
              <a:rPr lang="en-US" altLang="ko-KR" sz="2800" b="1" dirty="0" smtClean="0">
                <a:ea typeface="Gulim" pitchFamily="50" charset="-127"/>
              </a:rPr>
              <a:t>. </a:t>
            </a:r>
            <a:r>
              <a:rPr lang="ko-KR" altLang="en-US" sz="2800" b="1" dirty="0" smtClean="0">
                <a:ea typeface="Gulim" pitchFamily="50" charset="-127"/>
              </a:rPr>
              <a:t>타락으로 인해 본성은 완전히 부패했으나 의지는 타락의 영향을 받지 않았기 때문이다</a:t>
            </a:r>
            <a:r>
              <a:rPr lang="en-US" altLang="ko-KR" sz="2800" b="1" dirty="0" smtClean="0">
                <a:ea typeface="Gulim" pitchFamily="50" charset="-127"/>
              </a:rPr>
              <a:t>.  John Wesley “</a:t>
            </a:r>
            <a:r>
              <a:rPr lang="en-US" altLang="ko-KR" sz="2800" b="1" dirty="0" err="1" smtClean="0">
                <a:ea typeface="Gulim" pitchFamily="50" charset="-127"/>
              </a:rPr>
              <a:t>prevenient</a:t>
            </a:r>
            <a:r>
              <a:rPr lang="en-US" altLang="ko-KR" sz="2800" b="1" dirty="0" smtClean="0">
                <a:ea typeface="Gulim" pitchFamily="50" charset="-127"/>
              </a:rPr>
              <a:t> grace” (</a:t>
            </a:r>
            <a:r>
              <a:rPr lang="ko-KR" altLang="en-US" sz="2800" b="1" dirty="0" smtClean="0">
                <a:ea typeface="Gulim" pitchFamily="50" charset="-127"/>
              </a:rPr>
              <a:t>선행적 은혜</a:t>
            </a:r>
            <a:r>
              <a:rPr lang="en-US" altLang="ko-KR" sz="2800" b="1" dirty="0" smtClean="0">
                <a:ea typeface="Gulim" pitchFamily="50" charset="-127"/>
              </a:rPr>
              <a:t>): </a:t>
            </a:r>
            <a:r>
              <a:rPr lang="ko-KR" altLang="en-US" sz="2800" b="1" dirty="0" smtClean="0">
                <a:ea typeface="Gulim" pitchFamily="50" charset="-127"/>
              </a:rPr>
              <a:t>하나님이 균등하게 인간에게 베푸시는 은혜</a:t>
            </a:r>
            <a:r>
              <a:rPr lang="en-US" altLang="ko-KR" sz="2800" b="1" dirty="0" smtClean="0">
                <a:ea typeface="Gulim" pitchFamily="50" charset="-127"/>
              </a:rPr>
              <a:t>. Where in the Bible?</a:t>
            </a:r>
          </a:p>
          <a:p>
            <a:pPr eaLnBrk="1" hangingPunct="1">
              <a:lnSpc>
                <a:spcPct val="90000"/>
              </a:lnSpc>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하나님은 구원할 자를 미리 아셨다 </a:t>
            </a:r>
            <a:r>
              <a:rPr lang="en-US" altLang="ko-KR" sz="2800" b="1" dirty="0" smtClean="0">
                <a:ea typeface="Gulim" pitchFamily="50" charset="-127"/>
              </a:rPr>
              <a:t>(Rom 8:29; 1Pet 1:1-2). </a:t>
            </a:r>
            <a:r>
              <a:rPr lang="ko-KR" altLang="en-US" sz="2800" b="1" dirty="0" smtClean="0">
                <a:ea typeface="Gulim" pitchFamily="50" charset="-127"/>
              </a:rPr>
              <a:t>선지 </a:t>
            </a:r>
            <a:r>
              <a:rPr lang="en-US" altLang="ko-KR" sz="2800" b="1" dirty="0" smtClean="0">
                <a:ea typeface="Gulim" pitchFamily="50" charset="-127"/>
              </a:rPr>
              <a:t>(foreknowledge).</a:t>
            </a:r>
          </a:p>
          <a:p>
            <a:pPr eaLnBrk="1" hangingPunct="1">
              <a:lnSpc>
                <a:spcPct val="90000"/>
              </a:lnSpc>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칼빈주의의 예정에 대한 무조건적인 개념을 반대한다</a:t>
            </a:r>
            <a:r>
              <a:rPr lang="en-US" altLang="ko-KR" sz="2800" b="1" dirty="0" smtClean="0">
                <a:ea typeface="Gulim" pitchFamily="50" charset="-127"/>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z="4000" smtClean="0"/>
              <a:t>Objections to Arminianism (Erickson, 302-303)</a:t>
            </a:r>
          </a:p>
        </p:txBody>
      </p:sp>
      <p:sp>
        <p:nvSpPr>
          <p:cNvPr id="37891" name="Rectangle 3"/>
          <p:cNvSpPr>
            <a:spLocks noGrp="1" noChangeArrowheads="1"/>
          </p:cNvSpPr>
          <p:nvPr>
            <p:ph type="body" idx="1"/>
          </p:nvPr>
        </p:nvSpPr>
        <p:spPr>
          <a:xfrm>
            <a:off x="685800" y="2362200"/>
            <a:ext cx="7696200" cy="37338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칼빈주의에 비해 성경적 증거 빈약</a:t>
            </a:r>
            <a:r>
              <a:rPr lang="en-US" altLang="ko-KR" sz="2800" b="1" dirty="0" smtClean="0">
                <a:ea typeface="Gulim" pitchFamily="50" charset="-127"/>
              </a:rPr>
              <a:t>: “</a:t>
            </a:r>
            <a:r>
              <a:rPr lang="ko-KR" altLang="en-US" sz="2800" b="1" dirty="0" smtClean="0">
                <a:ea typeface="Gulim" pitchFamily="50" charset="-127"/>
              </a:rPr>
              <a:t>선행적 은혜”와 예정이 예지에 기초한다는 주장</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그렇다면 만인을 구원으로 초청한 이유는 무엇인가</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그렇다면 인간은 참 자유가 있다고 할 수 있나</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그렇다면 인간은 하나님의 은혜를 거절할 수 있는 자유는 있는가</a:t>
            </a:r>
            <a:r>
              <a:rPr lang="en-US" altLang="ko-KR" sz="2800" b="1" dirty="0" smtClean="0">
                <a:ea typeface="Gulim" pitchFamily="50" charset="-127"/>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ko-KR" altLang="en-US" sz="4000" smtClean="0">
                <a:ea typeface="Gulim" pitchFamily="50" charset="-127"/>
              </a:rPr>
              <a:t>예정론의 </a:t>
            </a:r>
            <a:r>
              <a:rPr lang="en-US" altLang="ko-KR" sz="4000" smtClean="0">
                <a:ea typeface="Gulim" pitchFamily="50" charset="-127"/>
              </a:rPr>
              <a:t>6</a:t>
            </a:r>
            <a:r>
              <a:rPr lang="ko-KR" altLang="en-US" sz="4000" smtClean="0">
                <a:ea typeface="Gulim" pitchFamily="50" charset="-127"/>
              </a:rPr>
              <a:t>가지 명심사항 </a:t>
            </a:r>
            <a:r>
              <a:rPr lang="en-US" altLang="ko-KR" sz="4000" smtClean="0">
                <a:ea typeface="Gulim" pitchFamily="50" charset="-127"/>
              </a:rPr>
              <a:t>(Erickson, 303-4)</a:t>
            </a:r>
          </a:p>
        </p:txBody>
      </p:sp>
      <p:sp>
        <p:nvSpPr>
          <p:cNvPr id="39939" name="Rectangle 3"/>
          <p:cNvSpPr>
            <a:spLocks noGrp="1" noChangeArrowheads="1"/>
          </p:cNvSpPr>
          <p:nvPr>
            <p:ph type="body" idx="1"/>
          </p:nvPr>
        </p:nvSpPr>
        <p:spPr/>
        <p:txBody>
          <a:bodyPr/>
          <a:lstStyle/>
          <a:p>
            <a:pPr eaLnBrk="1" hangingPunct="1">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하나님이 결정하신 일은 반드시 이루어진다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예수를 모르는 사람들에 대해서 우리가 전적인 책임을 질 필요는 없다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예정은 전도나 선교의 열정을 파괴하지 않는다</a:t>
            </a:r>
          </a:p>
          <a:p>
            <a:pPr eaLnBrk="1" hangingPunct="1">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은혜는 절대적으로 필요하다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5. </a:t>
            </a:r>
            <a:r>
              <a:rPr lang="ko-KR" altLang="en-US" sz="2800" b="1" dirty="0" smtClean="0">
                <a:ea typeface="Gulim" pitchFamily="50" charset="-127"/>
              </a:rPr>
              <a:t>하나님은 나에게 선택을 명령하셨다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6. </a:t>
            </a:r>
            <a:r>
              <a:rPr lang="ko-KR" altLang="en-US" sz="2800" b="1" dirty="0" smtClean="0">
                <a:ea typeface="Gulim" pitchFamily="50" charset="-127"/>
              </a:rPr>
              <a:t>하나님의 주권과 인간의 자유에 대한 모순은 우리가 해결할 수 없다</a:t>
            </a:r>
            <a:r>
              <a:rPr lang="en-US" altLang="ko-KR" sz="2800" b="1" dirty="0" smtClean="0">
                <a:ea typeface="Gulim" pitchFamily="50" charset="-127"/>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Grp="1" noChangeArrowheads="1"/>
          </p:cNvSpPr>
          <p:nvPr>
            <p:ph type="ctrTitle"/>
          </p:nvPr>
        </p:nvSpPr>
        <p:spPr/>
        <p:txBody>
          <a:bodyPr/>
          <a:lstStyle/>
          <a:p>
            <a:pPr eaLnBrk="1" hangingPunct="1">
              <a:defRPr/>
            </a:pPr>
            <a:r>
              <a:rPr lang="en-US" smtClean="0"/>
              <a:t>A. Basics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26"/>
          <p:cNvSpPr>
            <a:spLocks noGrp="1" noChangeArrowheads="1"/>
          </p:cNvSpPr>
          <p:nvPr>
            <p:ph type="ctrTitle"/>
          </p:nvPr>
        </p:nvSpPr>
        <p:spPr>
          <a:xfrm>
            <a:off x="1219200" y="1828800"/>
            <a:ext cx="7847013" cy="1447800"/>
          </a:xfrm>
        </p:spPr>
        <p:txBody>
          <a:bodyPr/>
          <a:lstStyle/>
          <a:p>
            <a:pPr eaLnBrk="1" hangingPunct="1">
              <a:defRPr/>
            </a:pPr>
            <a:r>
              <a:rPr lang="en-US" smtClean="0"/>
              <a:t>3. Beginning of Salvation: Subjective Aspects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smtClean="0"/>
              <a:t>Ordo Salutis (Order of Salvation)</a:t>
            </a:r>
          </a:p>
        </p:txBody>
      </p:sp>
      <p:sp>
        <p:nvSpPr>
          <p:cNvPr id="41987" name="Rectangle 3"/>
          <p:cNvSpPr>
            <a:spLocks noGrp="1" noChangeArrowheads="1"/>
          </p:cNvSpPr>
          <p:nvPr>
            <p:ph type="body" idx="1"/>
          </p:nvPr>
        </p:nvSpPr>
        <p:spPr>
          <a:xfrm>
            <a:off x="685800" y="1676400"/>
            <a:ext cx="7772400" cy="4724400"/>
          </a:xfrm>
        </p:spPr>
        <p:txBody>
          <a:bodyPr/>
          <a:lstStyle/>
          <a:p>
            <a:pPr eaLnBrk="1" hangingPunct="1">
              <a:lnSpc>
                <a:spcPct val="90000"/>
              </a:lnSpc>
              <a:buFont typeface="Wingdings" pitchFamily="2" charset="2"/>
              <a:buNone/>
            </a:pPr>
            <a:r>
              <a:rPr lang="en-US" altLang="ko-KR" sz="2800" smtClean="0">
                <a:ea typeface="Gulim" pitchFamily="50" charset="-127"/>
              </a:rPr>
              <a:t>1. Antecedents: </a:t>
            </a:r>
          </a:p>
          <a:p>
            <a:pPr eaLnBrk="1" hangingPunct="1">
              <a:lnSpc>
                <a:spcPct val="90000"/>
              </a:lnSpc>
              <a:buFont typeface="Wingdings" pitchFamily="2" charset="2"/>
              <a:buNone/>
            </a:pPr>
            <a:r>
              <a:rPr lang="en-US" altLang="ko-KR" sz="2800" smtClean="0">
                <a:ea typeface="Gulim" pitchFamily="50" charset="-127"/>
              </a:rPr>
              <a:t>    Election </a:t>
            </a:r>
            <a:r>
              <a:rPr lang="ko-KR" altLang="en-US" sz="2800" smtClean="0">
                <a:ea typeface="Gulim" pitchFamily="50" charset="-127"/>
              </a:rPr>
              <a:t>택정 </a:t>
            </a:r>
            <a:r>
              <a:rPr lang="ko-KR" altLang="en-US" sz="2800" smtClean="0">
                <a:ea typeface="Gulim" pitchFamily="50" charset="-127"/>
                <a:sym typeface="Wingdings" pitchFamily="2" charset="2"/>
              </a:rPr>
              <a:t></a:t>
            </a:r>
            <a:r>
              <a:rPr lang="en-US" altLang="ko-KR" sz="2800" smtClean="0">
                <a:ea typeface="Gulim" pitchFamily="50" charset="-127"/>
                <a:sym typeface="Wingdings" pitchFamily="2" charset="2"/>
              </a:rPr>
              <a:t>Effectual Calling </a:t>
            </a:r>
            <a:r>
              <a:rPr lang="ko-KR" altLang="en-US" sz="2800" smtClean="0">
                <a:ea typeface="Gulim" pitchFamily="50" charset="-127"/>
                <a:sym typeface="Wingdings" pitchFamily="2" charset="2"/>
              </a:rPr>
              <a:t>유효한 부르심</a:t>
            </a:r>
          </a:p>
          <a:p>
            <a:pPr eaLnBrk="1" hangingPunct="1">
              <a:lnSpc>
                <a:spcPct val="90000"/>
              </a:lnSpc>
              <a:buFont typeface="Wingdings" pitchFamily="2" charset="2"/>
              <a:buNone/>
            </a:pPr>
            <a:r>
              <a:rPr lang="en-US" altLang="ko-KR" sz="2800" smtClean="0">
                <a:ea typeface="Gulim" pitchFamily="50" charset="-127"/>
                <a:sym typeface="Wingdings" pitchFamily="2" charset="2"/>
              </a:rPr>
              <a:t>2. Beginning: </a:t>
            </a:r>
          </a:p>
          <a:p>
            <a:pPr eaLnBrk="1" hangingPunct="1">
              <a:lnSpc>
                <a:spcPct val="90000"/>
              </a:lnSpc>
              <a:buFont typeface="Wingdings" pitchFamily="2" charset="2"/>
              <a:buNone/>
            </a:pPr>
            <a:r>
              <a:rPr lang="en-US" altLang="ko-KR" sz="2800" smtClean="0">
                <a:ea typeface="Gulim" pitchFamily="50" charset="-127"/>
                <a:sym typeface="Wingdings" pitchFamily="2" charset="2"/>
              </a:rPr>
              <a:t>    (1) Objective: Union with Christ; Justification </a:t>
            </a:r>
            <a:r>
              <a:rPr lang="ko-KR" altLang="en-US" sz="2800" smtClean="0">
                <a:ea typeface="Gulim" pitchFamily="50" charset="-127"/>
                <a:sym typeface="Wingdings" pitchFamily="2" charset="2"/>
              </a:rPr>
              <a:t>칭의                    </a:t>
            </a:r>
            <a:r>
              <a:rPr lang="en-US" altLang="ko-KR" sz="2800" smtClean="0">
                <a:ea typeface="Gulim" pitchFamily="50" charset="-127"/>
                <a:sym typeface="Wingdings" pitchFamily="2" charset="2"/>
              </a:rPr>
              <a:t>Adoption </a:t>
            </a:r>
            <a:r>
              <a:rPr lang="ko-KR" altLang="en-US" sz="2800" smtClean="0">
                <a:ea typeface="Gulim" pitchFamily="50" charset="-127"/>
                <a:sym typeface="Wingdings" pitchFamily="2" charset="2"/>
              </a:rPr>
              <a:t>양자됨 </a:t>
            </a:r>
          </a:p>
          <a:p>
            <a:pPr eaLnBrk="1" hangingPunct="1">
              <a:lnSpc>
                <a:spcPct val="90000"/>
              </a:lnSpc>
              <a:buFont typeface="Wingdings" pitchFamily="2" charset="2"/>
              <a:buNone/>
            </a:pPr>
            <a:r>
              <a:rPr lang="ko-KR" altLang="en-US" sz="2800" smtClean="0">
                <a:ea typeface="Gulim" pitchFamily="50" charset="-127"/>
                <a:sym typeface="Wingdings" pitchFamily="2" charset="2"/>
              </a:rPr>
              <a:t>    </a:t>
            </a:r>
            <a:r>
              <a:rPr lang="en-US" altLang="ko-KR" sz="2800" smtClean="0">
                <a:ea typeface="Gulim" pitchFamily="50" charset="-127"/>
                <a:sym typeface="Wingdings" pitchFamily="2" charset="2"/>
              </a:rPr>
              <a:t>(2) Subjective: Conversion </a:t>
            </a:r>
            <a:r>
              <a:rPr lang="ko-KR" altLang="en-US" sz="2800" smtClean="0">
                <a:ea typeface="Gulim" pitchFamily="50" charset="-127"/>
                <a:sym typeface="Wingdings" pitchFamily="2" charset="2"/>
              </a:rPr>
              <a:t>회심</a:t>
            </a:r>
            <a:r>
              <a:rPr lang="en-US" altLang="ko-KR" sz="2800" smtClean="0">
                <a:ea typeface="Gulim" pitchFamily="50" charset="-127"/>
                <a:sym typeface="Wingdings" pitchFamily="2" charset="2"/>
              </a:rPr>
              <a:t>; </a:t>
            </a:r>
          </a:p>
          <a:p>
            <a:pPr eaLnBrk="1" hangingPunct="1">
              <a:lnSpc>
                <a:spcPct val="90000"/>
              </a:lnSpc>
              <a:buFont typeface="Wingdings" pitchFamily="2" charset="2"/>
              <a:buNone/>
            </a:pPr>
            <a:r>
              <a:rPr lang="en-US" altLang="ko-KR" sz="2800" smtClean="0">
                <a:ea typeface="Gulim" pitchFamily="50" charset="-127"/>
                <a:sym typeface="Wingdings" pitchFamily="2" charset="2"/>
              </a:rPr>
              <a:t>                           Regeneration </a:t>
            </a:r>
            <a:r>
              <a:rPr lang="ko-KR" altLang="en-US" sz="2800" smtClean="0">
                <a:ea typeface="Gulim" pitchFamily="50" charset="-127"/>
                <a:sym typeface="Wingdings" pitchFamily="2" charset="2"/>
              </a:rPr>
              <a:t>중생</a:t>
            </a:r>
          </a:p>
          <a:p>
            <a:pPr eaLnBrk="1" hangingPunct="1">
              <a:lnSpc>
                <a:spcPct val="90000"/>
              </a:lnSpc>
              <a:buFont typeface="Wingdings" pitchFamily="2" charset="2"/>
              <a:buNone/>
            </a:pPr>
            <a:r>
              <a:rPr lang="en-US" altLang="ko-KR" sz="2800" smtClean="0">
                <a:ea typeface="Gulim" pitchFamily="50" charset="-127"/>
                <a:sym typeface="Wingdings" pitchFamily="2" charset="2"/>
              </a:rPr>
              <a:t>3. Continuation: Sanctification </a:t>
            </a:r>
            <a:r>
              <a:rPr lang="ko-KR" altLang="en-US" sz="2800" smtClean="0">
                <a:ea typeface="Gulim" pitchFamily="50" charset="-127"/>
                <a:sym typeface="Wingdings" pitchFamily="2" charset="2"/>
              </a:rPr>
              <a:t>성화</a:t>
            </a:r>
          </a:p>
          <a:p>
            <a:pPr eaLnBrk="1" hangingPunct="1">
              <a:lnSpc>
                <a:spcPct val="90000"/>
              </a:lnSpc>
              <a:buFont typeface="Wingdings" pitchFamily="2" charset="2"/>
              <a:buNone/>
            </a:pPr>
            <a:r>
              <a:rPr lang="en-US" altLang="ko-KR" sz="2800" smtClean="0">
                <a:ea typeface="Gulim" pitchFamily="50" charset="-127"/>
                <a:sym typeface="Wingdings" pitchFamily="2" charset="2"/>
              </a:rPr>
              <a:t>4. Perseverance </a:t>
            </a:r>
            <a:r>
              <a:rPr lang="ko-KR" altLang="en-US" sz="2800" smtClean="0">
                <a:ea typeface="Gulim" pitchFamily="50" charset="-127"/>
                <a:sym typeface="Wingdings" pitchFamily="2" charset="2"/>
              </a:rPr>
              <a:t>견인</a:t>
            </a:r>
          </a:p>
          <a:p>
            <a:pPr eaLnBrk="1" hangingPunct="1">
              <a:lnSpc>
                <a:spcPct val="90000"/>
              </a:lnSpc>
              <a:buFont typeface="Wingdings" pitchFamily="2" charset="2"/>
              <a:buNone/>
            </a:pPr>
            <a:r>
              <a:rPr lang="en-US" altLang="ko-KR" sz="2800" smtClean="0">
                <a:ea typeface="Gulim" pitchFamily="50" charset="-127"/>
                <a:sym typeface="Wingdings" pitchFamily="2" charset="2"/>
              </a:rPr>
              <a:t>5. Glorification</a:t>
            </a:r>
            <a:r>
              <a:rPr lang="ko-KR" altLang="en-US" sz="2800" smtClean="0">
                <a:ea typeface="Gulim" pitchFamily="50" charset="-127"/>
                <a:sym typeface="Wingdings" pitchFamily="2" charset="2"/>
              </a:rPr>
              <a:t>영화</a:t>
            </a:r>
            <a:endParaRPr lang="ko-KR" altLang="en-US" sz="2800" smtClean="0">
              <a:ea typeface="Gulim" pitchFamily="50" charset="-127"/>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228600"/>
            <a:ext cx="7772400" cy="762000"/>
          </a:xfrm>
        </p:spPr>
        <p:txBody>
          <a:bodyPr/>
          <a:lstStyle/>
          <a:p>
            <a:pPr eaLnBrk="1" hangingPunct="1">
              <a:defRPr/>
            </a:pPr>
            <a:r>
              <a:rPr lang="ko-KR" altLang="en-US" dirty="0" smtClean="0"/>
              <a:t>유효적 소명</a:t>
            </a:r>
            <a:r>
              <a:rPr lang="en-US" altLang="ko-KR" dirty="0" smtClean="0"/>
              <a:t>: </a:t>
            </a:r>
            <a:r>
              <a:rPr lang="ko-KR" altLang="en-US" dirty="0" smtClean="0"/>
              <a:t>정의</a:t>
            </a:r>
            <a:endParaRPr lang="en-US" dirty="0" smtClean="0"/>
          </a:p>
        </p:txBody>
      </p:sp>
      <p:sp>
        <p:nvSpPr>
          <p:cNvPr id="43011" name="Rectangle 3"/>
          <p:cNvSpPr>
            <a:spLocks noGrp="1" noChangeArrowheads="1"/>
          </p:cNvSpPr>
          <p:nvPr>
            <p:ph type="body" idx="1"/>
          </p:nvPr>
        </p:nvSpPr>
        <p:spPr>
          <a:xfrm>
            <a:off x="685800" y="1143000"/>
            <a:ext cx="7772400" cy="49530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하나님께서 택한 자들에게 특별히 효과적인 방법으로 역사하셔서 그들로 하여금 회개와 믿음으로 응답하도록 하시며 그들이 확실히 그렇게 하도록 역사하시는 것을 말한다</a:t>
            </a:r>
            <a:r>
              <a:rPr lang="en-US" altLang="ko-KR" sz="2800" b="1" dirty="0" smtClean="0">
                <a:ea typeface="Gulim" pitchFamily="50" charset="-127"/>
              </a:rPr>
              <a:t>. (Erickson, 307).</a:t>
            </a:r>
          </a:p>
          <a:p>
            <a:pPr eaLnBrk="1" hangingPunct="1">
              <a:lnSpc>
                <a:spcPct val="90000"/>
              </a:lnSpc>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하나님께서 복음안에서 모든 사람들에게 하신 일반적인 소명</a:t>
            </a:r>
            <a:r>
              <a:rPr lang="en-US" altLang="ko-KR" sz="2800" b="1" dirty="0" smtClean="0">
                <a:ea typeface="Gulim" pitchFamily="50" charset="-127"/>
              </a:rPr>
              <a:t>, </a:t>
            </a:r>
            <a:r>
              <a:rPr lang="ko-KR" altLang="en-US" sz="2800" b="1" dirty="0" smtClean="0">
                <a:ea typeface="Gulim" pitchFamily="50" charset="-127"/>
              </a:rPr>
              <a:t>즉 구원에로의 초대를 개인이 복음을 믿고 예수 그리스도를 주와 구원주로 영접함으로 실효를 발휘한다</a:t>
            </a:r>
            <a:r>
              <a:rPr lang="en-US" altLang="ko-KR" sz="2800" b="1" dirty="0" smtClean="0">
                <a:ea typeface="Gulim" pitchFamily="50" charset="-127"/>
              </a:rPr>
              <a:t>. It is given only to all of the elect, and since it is effectual and irrevocable, it necessarily results in salvation and is logically prior to conversion and necessarily leads to it (House, 102).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228600"/>
            <a:ext cx="7772400" cy="1219200"/>
          </a:xfrm>
        </p:spPr>
        <p:txBody>
          <a:bodyPr/>
          <a:lstStyle/>
          <a:p>
            <a:pPr eaLnBrk="1" hangingPunct="1">
              <a:defRPr/>
            </a:pPr>
            <a:r>
              <a:rPr lang="en-US" sz="4000" dirty="0" smtClean="0"/>
              <a:t>Universal vs. Effectual or Special Calling (Erickson, 306-7)</a:t>
            </a:r>
          </a:p>
        </p:txBody>
      </p:sp>
      <p:sp>
        <p:nvSpPr>
          <p:cNvPr id="45059" name="Rectangle 3"/>
          <p:cNvSpPr>
            <a:spLocks noGrp="1" noChangeArrowheads="1"/>
          </p:cNvSpPr>
          <p:nvPr>
            <p:ph type="body" sz="half" idx="1"/>
          </p:nvPr>
        </p:nvSpPr>
        <p:spPr>
          <a:xfrm>
            <a:off x="685800" y="1676400"/>
            <a:ext cx="2895600" cy="4572000"/>
          </a:xfrm>
        </p:spPr>
        <p:txBody>
          <a:bodyPr/>
          <a:lstStyle/>
          <a:p>
            <a:pPr eaLnBrk="1" hangingPunct="1"/>
            <a:r>
              <a:rPr lang="ko-KR" altLang="en-US" b="1" dirty="0" smtClean="0">
                <a:ea typeface="Gulim" pitchFamily="50" charset="-127"/>
              </a:rPr>
              <a:t>하나님은 인류 모두를 부르셨다</a:t>
            </a:r>
            <a:r>
              <a:rPr lang="en-US" altLang="ko-KR" b="1" dirty="0" smtClean="0">
                <a:ea typeface="Gulim" pitchFamily="50" charset="-127"/>
              </a:rPr>
              <a:t>. </a:t>
            </a:r>
            <a:r>
              <a:rPr lang="ko-KR" altLang="en-US" b="1" dirty="0" smtClean="0">
                <a:ea typeface="Gulim" pitchFamily="50" charset="-127"/>
              </a:rPr>
              <a:t>이 부르심을 우주적인 부르심이라고 한다 </a:t>
            </a:r>
            <a:r>
              <a:rPr lang="en-US" altLang="ko-KR" b="1" dirty="0" smtClean="0">
                <a:ea typeface="Gulim" pitchFamily="50" charset="-127"/>
              </a:rPr>
              <a:t>(Matt 22:14).   </a:t>
            </a:r>
          </a:p>
        </p:txBody>
      </p:sp>
      <p:sp>
        <p:nvSpPr>
          <p:cNvPr id="45060" name="Rectangle 4"/>
          <p:cNvSpPr>
            <a:spLocks noGrp="1" noChangeArrowheads="1"/>
          </p:cNvSpPr>
          <p:nvPr>
            <p:ph type="body" sz="half" idx="2"/>
          </p:nvPr>
        </p:nvSpPr>
        <p:spPr>
          <a:xfrm>
            <a:off x="3886200" y="1752600"/>
            <a:ext cx="4572000" cy="4419600"/>
          </a:xfrm>
        </p:spPr>
        <p:txBody>
          <a:bodyPr/>
          <a:lstStyle/>
          <a:p>
            <a:pPr eaLnBrk="1" hangingPunct="1"/>
            <a:r>
              <a:rPr lang="ko-KR" altLang="en-US" b="1" dirty="0" smtClean="0">
                <a:ea typeface="Gulim" pitchFamily="50" charset="-127"/>
              </a:rPr>
              <a:t>이 우주적인 부르심 가운데 하나님의 택하심을 따라 특별히 믿는 자들을 부르심은 특별한 부르심이다 </a:t>
            </a:r>
            <a:r>
              <a:rPr lang="en-US" altLang="ko-KR" b="1" dirty="0" smtClean="0">
                <a:ea typeface="Gulim" pitchFamily="50" charset="-127"/>
              </a:rPr>
              <a:t>(Rom 1:7; 1Cor 1:24; Heb 3:1; 2Pet 1:10). </a:t>
            </a:r>
            <a:r>
              <a:rPr lang="ko-KR" altLang="en-US" b="1" dirty="0" smtClean="0">
                <a:ea typeface="Gulim" pitchFamily="50" charset="-127"/>
              </a:rPr>
              <a:t>특별한 부르심이란 대개 성령의 조명으로 복음의 의미를 깨닫게 하시는 사역이다</a:t>
            </a:r>
            <a:r>
              <a:rPr lang="en-US" altLang="ko-KR" b="1" dirty="0" smtClean="0">
                <a:ea typeface="Gulim" pitchFamily="50" charset="-127"/>
              </a:rP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228600"/>
            <a:ext cx="7772400" cy="762000"/>
          </a:xfrm>
        </p:spPr>
        <p:txBody>
          <a:bodyPr/>
          <a:lstStyle/>
          <a:p>
            <a:pPr eaLnBrk="1" hangingPunct="1">
              <a:defRPr/>
            </a:pPr>
            <a:r>
              <a:rPr lang="en-US" dirty="0" smtClean="0"/>
              <a:t>Order of Subjective Aspects</a:t>
            </a:r>
          </a:p>
        </p:txBody>
      </p:sp>
      <p:graphicFrame>
        <p:nvGraphicFramePr>
          <p:cNvPr id="26656" name="Group 32"/>
          <p:cNvGraphicFramePr>
            <a:graphicFrameLocks noGrp="1"/>
          </p:cNvGraphicFramePr>
          <p:nvPr>
            <p:ph type="tbl" idx="1"/>
          </p:nvPr>
        </p:nvGraphicFramePr>
        <p:xfrm>
          <a:off x="685800" y="1066800"/>
          <a:ext cx="7772400" cy="5394978"/>
        </p:xfrm>
        <a:graphic>
          <a:graphicData uri="http://schemas.openxmlformats.org/drawingml/2006/table">
            <a:tbl>
              <a:tblPr/>
              <a:tblGrid>
                <a:gridCol w="1600200"/>
                <a:gridCol w="3048000"/>
                <a:gridCol w="3124200"/>
              </a:tblGrid>
              <a:tr h="4572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ko-KR"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Arminian</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Calvinistic</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Order </a:t>
                      </a: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순서</a:t>
                      </a: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Conversion </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Regeneration</a:t>
                      </a:r>
                      <a:endPar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Regeneration </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sym typeface="Wingdings" pitchFamily="2" charset="2"/>
                        </a:rPr>
                        <a:t> Conversion</a:t>
                      </a:r>
                      <a:endPar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81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Rationale</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이유</a:t>
                      </a: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회심 </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믿음</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은 중생의 필수조건이다</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인간이 회개하고 믿은 후에 하나님이 구원하시고 변화시키신다 </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(cf. Acts 2:38; 16:31).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만약 모든 사람이 정말 전적으로 부패했다면 먼저 중생되지 않으면 누구도 회심할 수 없다</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1143000"/>
          </a:xfrm>
        </p:spPr>
        <p:txBody>
          <a:bodyPr/>
          <a:lstStyle/>
          <a:p>
            <a:pPr eaLnBrk="1" hangingPunct="1">
              <a:defRPr/>
            </a:pPr>
            <a:r>
              <a:rPr lang="en-US" sz="3600" dirty="0" smtClean="0"/>
              <a:t>Conversion and Regeneration (Erickson, 311)</a:t>
            </a:r>
          </a:p>
        </p:txBody>
      </p:sp>
      <p:sp>
        <p:nvSpPr>
          <p:cNvPr id="47107" name="Rectangle 3"/>
          <p:cNvSpPr>
            <a:spLocks noGrp="1" noChangeArrowheads="1"/>
          </p:cNvSpPr>
          <p:nvPr>
            <p:ph type="body" sz="half" idx="1"/>
          </p:nvPr>
        </p:nvSpPr>
        <p:spPr>
          <a:xfrm>
            <a:off x="685800" y="1752600"/>
            <a:ext cx="3810000" cy="4343400"/>
          </a:xfrm>
        </p:spPr>
        <p:txBody>
          <a:bodyPr/>
          <a:lstStyle/>
          <a:p>
            <a:pPr eaLnBrk="1" hangingPunct="1"/>
            <a:r>
              <a:rPr lang="ko-KR" altLang="en-US" b="1" dirty="0" smtClean="0">
                <a:ea typeface="Gulim" pitchFamily="50" charset="-127"/>
              </a:rPr>
              <a:t>회심 </a:t>
            </a:r>
            <a:r>
              <a:rPr lang="en-US" altLang="ko-KR" b="1" dirty="0" smtClean="0">
                <a:ea typeface="Gulim" pitchFamily="50" charset="-127"/>
              </a:rPr>
              <a:t>(Conversion) </a:t>
            </a:r>
            <a:r>
              <a:rPr lang="ko-KR" altLang="en-US" b="1" dirty="0" smtClean="0">
                <a:ea typeface="Gulim" pitchFamily="50" charset="-127"/>
              </a:rPr>
              <a:t>이란 하나님의 구원의 초청에 대한 회개 </a:t>
            </a:r>
            <a:r>
              <a:rPr lang="en-US" altLang="ko-KR" b="1" dirty="0" smtClean="0">
                <a:ea typeface="Gulim" pitchFamily="50" charset="-127"/>
              </a:rPr>
              <a:t>(</a:t>
            </a:r>
            <a:r>
              <a:rPr lang="ko-KR" altLang="en-US" b="1" dirty="0" smtClean="0">
                <a:ea typeface="Gulim" pitchFamily="50" charset="-127"/>
              </a:rPr>
              <a:t>부정적 측면</a:t>
            </a:r>
            <a:r>
              <a:rPr lang="en-US" altLang="ko-KR" b="1" dirty="0" smtClean="0">
                <a:ea typeface="Gulim" pitchFamily="50" charset="-127"/>
              </a:rPr>
              <a:t>)</a:t>
            </a:r>
            <a:r>
              <a:rPr lang="ko-KR" altLang="en-US" b="1" dirty="0" smtClean="0">
                <a:ea typeface="Gulim" pitchFamily="50" charset="-127"/>
              </a:rPr>
              <a:t>와 믿음 </a:t>
            </a:r>
            <a:r>
              <a:rPr lang="en-US" altLang="ko-KR" b="1" dirty="0" smtClean="0">
                <a:ea typeface="Gulim" pitchFamily="50" charset="-127"/>
              </a:rPr>
              <a:t>(</a:t>
            </a:r>
            <a:r>
              <a:rPr lang="ko-KR" altLang="en-US" b="1" dirty="0" smtClean="0">
                <a:ea typeface="Gulim" pitchFamily="50" charset="-127"/>
              </a:rPr>
              <a:t>긍정적 측면</a:t>
            </a:r>
            <a:r>
              <a:rPr lang="en-US" altLang="ko-KR" b="1" dirty="0" smtClean="0">
                <a:ea typeface="Gulim" pitchFamily="50" charset="-127"/>
              </a:rPr>
              <a:t>)</a:t>
            </a:r>
            <a:r>
              <a:rPr lang="ko-KR" altLang="en-US" b="1" dirty="0" smtClean="0">
                <a:ea typeface="Gulim" pitchFamily="50" charset="-127"/>
              </a:rPr>
              <a:t>으로 응하는 것을 말한다</a:t>
            </a:r>
            <a:r>
              <a:rPr lang="en-US" altLang="ko-KR" b="1" dirty="0" smtClean="0">
                <a:ea typeface="Gulim" pitchFamily="50" charset="-127"/>
              </a:rPr>
              <a:t>. </a:t>
            </a:r>
          </a:p>
        </p:txBody>
      </p:sp>
      <p:sp>
        <p:nvSpPr>
          <p:cNvPr id="47108" name="Rectangle 4"/>
          <p:cNvSpPr>
            <a:spLocks noGrp="1" noChangeArrowheads="1"/>
          </p:cNvSpPr>
          <p:nvPr>
            <p:ph type="body" sz="half" idx="2"/>
          </p:nvPr>
        </p:nvSpPr>
        <p:spPr>
          <a:xfrm>
            <a:off x="4648200" y="1752600"/>
            <a:ext cx="3810000" cy="4343400"/>
          </a:xfrm>
        </p:spPr>
        <p:txBody>
          <a:bodyPr/>
          <a:lstStyle/>
          <a:p>
            <a:pPr eaLnBrk="1" hangingPunct="1"/>
            <a:r>
              <a:rPr lang="ko-KR" altLang="en-US" b="1" dirty="0" smtClean="0">
                <a:ea typeface="Gulim" pitchFamily="50" charset="-127"/>
              </a:rPr>
              <a:t>중생 </a:t>
            </a:r>
            <a:r>
              <a:rPr lang="en-US" altLang="ko-KR" b="1" dirty="0" smtClean="0">
                <a:ea typeface="Gulim" pitchFamily="50" charset="-127"/>
              </a:rPr>
              <a:t>(Regeneration) </a:t>
            </a:r>
            <a:r>
              <a:rPr lang="ko-KR" altLang="en-US" b="1" dirty="0" smtClean="0">
                <a:ea typeface="Gulim" pitchFamily="50" charset="-127"/>
              </a:rPr>
              <a:t>이란 하나님께서 믿는 자를 완전히 변화시켜</a:t>
            </a:r>
            <a:r>
              <a:rPr lang="en-US" altLang="ko-KR" b="1" dirty="0" smtClean="0">
                <a:ea typeface="Gulim" pitchFamily="50" charset="-127"/>
              </a:rPr>
              <a:t>, </a:t>
            </a:r>
            <a:r>
              <a:rPr lang="ko-KR" altLang="en-US" b="1" dirty="0" smtClean="0">
                <a:ea typeface="Gulim" pitchFamily="50" charset="-127"/>
              </a:rPr>
              <a:t>그들이 예수님을 영접할 때에 새로운 영적생명력을 불어넣고 삶의 방향을 재정립해 주시는 일를 말한다</a:t>
            </a:r>
            <a:r>
              <a:rPr lang="en-US" altLang="ko-KR" b="1" dirty="0" smtClean="0">
                <a:ea typeface="Gulim" pitchFamily="50" charset="-127"/>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228600"/>
            <a:ext cx="7772400" cy="1219200"/>
          </a:xfrm>
        </p:spPr>
        <p:txBody>
          <a:bodyPr/>
          <a:lstStyle/>
          <a:p>
            <a:pPr eaLnBrk="1" hangingPunct="1">
              <a:defRPr/>
            </a:pPr>
            <a:r>
              <a:rPr lang="en-US" dirty="0" smtClean="0"/>
              <a:t>Biased Views on Faith (Erickson, 310)</a:t>
            </a:r>
          </a:p>
        </p:txBody>
      </p:sp>
      <p:graphicFrame>
        <p:nvGraphicFramePr>
          <p:cNvPr id="40988" name="Group 28"/>
          <p:cNvGraphicFramePr>
            <a:graphicFrameLocks noGrp="1"/>
          </p:cNvGraphicFramePr>
          <p:nvPr>
            <p:ph type="tbl" idx="1"/>
          </p:nvPr>
        </p:nvGraphicFramePr>
        <p:xfrm>
          <a:off x="685800" y="1600200"/>
          <a:ext cx="7772400" cy="4391035"/>
        </p:xfrm>
        <a:graphic>
          <a:graphicData uri="http://schemas.openxmlformats.org/drawingml/2006/table">
            <a:tbl>
              <a:tblPr/>
              <a:tblGrid>
                <a:gridCol w="3048000"/>
                <a:gridCol w="4724400"/>
              </a:tblGrid>
              <a:tr h="5334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Theology</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View on Faith</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Protestant Scholarticism </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교리에 대한 지적인 동의로만 봄</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Neo-orthodox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신정통신학</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하나님과의 인격적인 만남으로만 봄</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성경론의 문제</a:t>
                      </a: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573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Anti-intellectualism (</a:t>
                      </a: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반이성주의</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이성과 대치되는 것으로 봄</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이러한 형태는 격렬한 은사주의에서 많이 나타남</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smtClean="0"/>
              <a:t>Meaning of Regeneration (Erickson, 311-2)</a:t>
            </a:r>
          </a:p>
        </p:txBody>
      </p:sp>
      <p:sp>
        <p:nvSpPr>
          <p:cNvPr id="50179"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altLang="ko-KR" sz="2800" b="1" dirty="0" smtClean="0">
                <a:ea typeface="Gulim" pitchFamily="50" charset="-127"/>
              </a:rPr>
              <a:t>1. Something new. </a:t>
            </a:r>
            <a:r>
              <a:rPr lang="ko-KR" altLang="en-US" sz="2800" b="1" dirty="0" smtClean="0">
                <a:ea typeface="Gulim" pitchFamily="50" charset="-127"/>
              </a:rPr>
              <a:t>중생은 새로워짐</a:t>
            </a:r>
            <a:r>
              <a:rPr lang="en-US" altLang="ko-KR" sz="2800" b="1" dirty="0" smtClean="0">
                <a:ea typeface="Gulim" pitchFamily="50" charset="-127"/>
              </a:rPr>
              <a:t>, </a:t>
            </a:r>
            <a:r>
              <a:rPr lang="ko-KR" altLang="en-US" sz="2800" b="1" dirty="0" smtClean="0">
                <a:ea typeface="Gulim" pitchFamily="50" charset="-127"/>
              </a:rPr>
              <a:t>즉 한 인간의 자연적인 성향들이 전적으로 뒤바뀌는 것을 말한다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2. Counteracting the effects of sin (Gal 5:24-25). </a:t>
            </a:r>
            <a:r>
              <a:rPr lang="ko-KR" altLang="en-US" sz="2800" b="1" dirty="0" smtClean="0">
                <a:ea typeface="Gulim" pitchFamily="50" charset="-127"/>
              </a:rPr>
              <a:t>죄의 성향에 대항하는 속성이 생성되었슴을 말한다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3. Instantaneous (John 1:12-13; 2Cor 5:17). </a:t>
            </a:r>
            <a:r>
              <a:rPr lang="ko-KR" altLang="en-US" sz="2800" b="1" dirty="0" smtClean="0">
                <a:ea typeface="Gulim" pitchFamily="50" charset="-127"/>
              </a:rPr>
              <a:t>순간적인 것이다</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4. Supernatural (John 3:6). </a:t>
            </a:r>
            <a:r>
              <a:rPr lang="ko-KR" altLang="en-US" sz="2800" b="1" dirty="0" smtClean="0">
                <a:ea typeface="Gulim" pitchFamily="50" charset="-127"/>
              </a:rPr>
              <a:t>초자연적인 현상이다</a:t>
            </a:r>
            <a:r>
              <a:rPr lang="en-US" altLang="ko-KR" sz="2800" b="1" dirty="0" smtClean="0">
                <a:ea typeface="Gulim" pitchFamily="50" charset="-127"/>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sz="2800" smtClean="0"/>
              <a:t>Implications of Effectual Calling, Conversion, and Regeneration (Erickson, 313).</a:t>
            </a:r>
          </a:p>
        </p:txBody>
      </p:sp>
      <p:sp>
        <p:nvSpPr>
          <p:cNvPr id="51203" name="Rectangle 3"/>
          <p:cNvSpPr>
            <a:spLocks noGrp="1" noChangeArrowheads="1"/>
          </p:cNvSpPr>
          <p:nvPr>
            <p:ph type="body" idx="1"/>
          </p:nvPr>
        </p:nvSpPr>
        <p:spPr>
          <a:xfrm>
            <a:off x="533400" y="1981200"/>
            <a:ext cx="8153400" cy="44196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인간의 본성은 사회개혁이나 교육에 의하여 변화될 수 없다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누가 중생할 것인가는 누구도 예측할 수 없다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신자의 삶은 스스로가 죄인됨을 깨닫고 자기중심적인 삶을 포기할 결심을 함으로 이루어진다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구원에 이르는 참 신앙은 하나님과 그 사역에 대한 올바른 믿음을 전제로 한다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5. </a:t>
            </a:r>
            <a:r>
              <a:rPr lang="ko-KR" altLang="en-US" sz="2800" b="1" dirty="0" smtClean="0">
                <a:ea typeface="Gulim" pitchFamily="50" charset="-127"/>
              </a:rPr>
              <a:t>회심의 양상은 사람에 따라 다를 수 있다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6. </a:t>
            </a:r>
            <a:r>
              <a:rPr lang="ko-KR" altLang="en-US" sz="2800" b="1" dirty="0" smtClean="0">
                <a:ea typeface="Gulim" pitchFamily="50" charset="-127"/>
              </a:rPr>
              <a:t>거듭남이란 그것이 발생할 때 느껴지는 것이 아니다</a:t>
            </a:r>
            <a:r>
              <a:rPr lang="en-US" altLang="ko-KR" sz="2800" b="1" dirty="0" smtClean="0">
                <a:ea typeface="Gulim" pitchFamily="50" charset="-127"/>
              </a:rPr>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smtClean="0"/>
              <a:t>4. The Beginning of Salvation: Objective Aspects</a:t>
            </a:r>
          </a:p>
        </p:txBody>
      </p:sp>
      <p:sp>
        <p:nvSpPr>
          <p:cNvPr id="52227" name="Rectangle 3"/>
          <p:cNvSpPr>
            <a:spLocks noGrp="1" noChangeArrowheads="1"/>
          </p:cNvSpPr>
          <p:nvPr>
            <p:ph type="body" idx="1"/>
          </p:nvPr>
        </p:nvSpPr>
        <p:spPr>
          <a:xfrm>
            <a:off x="609600" y="2971800"/>
            <a:ext cx="7848600" cy="3124200"/>
          </a:xfrm>
        </p:spPr>
        <p:txBody>
          <a:bodyPr/>
          <a:lstStyle/>
          <a:p>
            <a:pPr eaLnBrk="1" hangingPunct="1">
              <a:buFont typeface="Wingdings" pitchFamily="2" charset="2"/>
              <a:buNone/>
            </a:pPr>
            <a:r>
              <a:rPr lang="en-US" altLang="ko-KR" smtClean="0">
                <a:ea typeface="Gulim" pitchFamily="50" charset="-127"/>
              </a:rPr>
              <a:t>(1) Union with Christ </a:t>
            </a:r>
            <a:r>
              <a:rPr lang="ko-KR" altLang="en-US" smtClean="0">
                <a:ea typeface="Gulim" pitchFamily="50" charset="-127"/>
              </a:rPr>
              <a:t>그리스도와의 연합 </a:t>
            </a:r>
            <a:r>
              <a:rPr lang="en-US" altLang="ko-KR" smtClean="0">
                <a:ea typeface="Gulim" pitchFamily="50" charset="-127"/>
              </a:rPr>
              <a:t>(2Cor 5:17; Eph 1:3-6; Col 1:27; 2:20; Gal 2:20; Rom 6:3-5)</a:t>
            </a:r>
          </a:p>
          <a:p>
            <a:pPr eaLnBrk="1" hangingPunct="1">
              <a:buFont typeface="Wingdings" pitchFamily="2" charset="2"/>
              <a:buNone/>
            </a:pPr>
            <a:r>
              <a:rPr lang="en-US" altLang="ko-KR" smtClean="0">
                <a:ea typeface="Gulim" pitchFamily="50" charset="-127"/>
              </a:rPr>
              <a:t>(2) Justification </a:t>
            </a:r>
            <a:r>
              <a:rPr lang="ko-KR" altLang="en-US" smtClean="0">
                <a:ea typeface="Gulim" pitchFamily="50" charset="-127"/>
              </a:rPr>
              <a:t>칭의</a:t>
            </a:r>
          </a:p>
          <a:p>
            <a:pPr eaLnBrk="1" hangingPunct="1">
              <a:buFont typeface="Wingdings" pitchFamily="2" charset="2"/>
              <a:buNone/>
            </a:pPr>
            <a:r>
              <a:rPr lang="en-US" altLang="ko-KR" smtClean="0">
                <a:ea typeface="Gulim" pitchFamily="50" charset="-127"/>
              </a:rPr>
              <a:t>(3) Adoption </a:t>
            </a:r>
            <a:r>
              <a:rPr lang="ko-KR" altLang="en-US" smtClean="0">
                <a:ea typeface="Gulim" pitchFamily="50" charset="-127"/>
              </a:rPr>
              <a:t>양자됨</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04800"/>
            <a:ext cx="7696200" cy="1066800"/>
          </a:xfrm>
        </p:spPr>
        <p:txBody>
          <a:bodyPr/>
          <a:lstStyle/>
          <a:p>
            <a:pPr eaLnBrk="1" hangingPunct="1">
              <a:defRPr/>
            </a:pPr>
            <a:r>
              <a:rPr lang="ko-KR" altLang="en-US" sz="4000" dirty="0" smtClean="0"/>
              <a:t>무엇이 인간의 근본문제인가</a:t>
            </a:r>
            <a:r>
              <a:rPr lang="en-US" sz="4000" dirty="0" smtClean="0"/>
              <a:t>? (Erickson, 291)</a:t>
            </a:r>
          </a:p>
        </p:txBody>
      </p:sp>
      <p:graphicFrame>
        <p:nvGraphicFramePr>
          <p:cNvPr id="3121" name="Group 49"/>
          <p:cNvGraphicFramePr>
            <a:graphicFrameLocks noGrp="1"/>
          </p:cNvGraphicFramePr>
          <p:nvPr>
            <p:ph type="tbl" idx="1"/>
          </p:nvPr>
        </p:nvGraphicFramePr>
        <p:xfrm>
          <a:off x="533400" y="1371600"/>
          <a:ext cx="8382001" cy="4984110"/>
        </p:xfrm>
        <a:graphic>
          <a:graphicData uri="http://schemas.openxmlformats.org/drawingml/2006/table">
            <a:tbl>
              <a:tblPr/>
              <a:tblGrid>
                <a:gridCol w="1807883"/>
                <a:gridCol w="2958353"/>
                <a:gridCol w="3615765"/>
              </a:tblGrid>
              <a:tr h="550224">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Direction</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문제</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해결책</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080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하나님과의 관계성 </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복음주의</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하나님과의 관계단절 </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인간성 부패</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하나님과 인간의 부서진 관계를 회복시키는 것이 사회를 변화시키는 유일한 소망이다</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2654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인간간의 관계성</a:t>
                      </a:r>
                      <a:endPar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악한 사회적 환경 </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정치</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경제의 불공정</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사회구원</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해방신학</a:t>
                      </a:r>
                      <a:endPar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2654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인간내면 </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심리학자들</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죄의식</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열등감</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불안</a:t>
                      </a:r>
                      <a:endPar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자존감 회복</a:t>
                      </a:r>
                      <a:r>
                        <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자신에 관한 이해와 용납 </a:t>
                      </a:r>
                      <a:endParaRPr kumimoji="0" lang="en-US" altLang="ko-KR" sz="24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304800"/>
            <a:ext cx="7620000" cy="1066800"/>
          </a:xfrm>
        </p:spPr>
        <p:txBody>
          <a:bodyPr/>
          <a:lstStyle/>
          <a:p>
            <a:pPr eaLnBrk="1" hangingPunct="1">
              <a:defRPr/>
            </a:pPr>
            <a:r>
              <a:rPr lang="en-US" sz="3600" smtClean="0"/>
              <a:t>Inadequate Models for Union with Christ (Erickson, 316)</a:t>
            </a:r>
          </a:p>
        </p:txBody>
      </p:sp>
      <p:graphicFrame>
        <p:nvGraphicFramePr>
          <p:cNvPr id="50216" name="Group 40"/>
          <p:cNvGraphicFramePr>
            <a:graphicFrameLocks noGrp="1"/>
          </p:cNvGraphicFramePr>
          <p:nvPr>
            <p:ph type="tbl" idx="1"/>
          </p:nvPr>
        </p:nvGraphicFramePr>
        <p:xfrm>
          <a:off x="457200" y="1524000"/>
          <a:ext cx="8229600" cy="5236882"/>
        </p:xfrm>
        <a:graphic>
          <a:graphicData uri="http://schemas.openxmlformats.org/drawingml/2006/table">
            <a:tbl>
              <a:tblPr/>
              <a:tblGrid>
                <a:gridCol w="2351088"/>
                <a:gridCol w="5878512"/>
              </a:tblGrid>
              <a:tr h="5175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Model</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Arguments</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Metaphysical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범신론적인 개념</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우리는 본질적으로 하나님과 하나이다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86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Mystical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신비주의적</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그리스도와의 연합을 통하여 예수님과의 깊은 관계에 도달하게 되면 신자는 완전히 자아를 잃어버리게 된다는 개념이다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Psychological </a:t>
                      </a: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심리적</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친구들 사이나 사제지간의 연합과 같은 개념으로 설명하려 한다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Sacramental</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성례적</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성례를 통하여 그리스도와 육체적으로 연합한다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z="4000" smtClean="0"/>
              <a:t>Characteristics of the Union (Erickson, 316-7)</a:t>
            </a:r>
          </a:p>
        </p:txBody>
      </p:sp>
      <p:graphicFrame>
        <p:nvGraphicFramePr>
          <p:cNvPr id="51234" name="Group 34"/>
          <p:cNvGraphicFramePr>
            <a:graphicFrameLocks noGrp="1"/>
          </p:cNvGraphicFramePr>
          <p:nvPr>
            <p:ph type="tbl" idx="1"/>
          </p:nvPr>
        </p:nvGraphicFramePr>
        <p:xfrm>
          <a:off x="685800" y="1981200"/>
          <a:ext cx="7772400" cy="4450370"/>
        </p:xfrm>
        <a:graphic>
          <a:graphicData uri="http://schemas.openxmlformats.org/drawingml/2006/table">
            <a:tbl>
              <a:tblPr/>
              <a:tblGrid>
                <a:gridCol w="2590800"/>
                <a:gridCol w="5181600"/>
              </a:tblGrid>
              <a:tr h="944563">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Nature of Union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Explanation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90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Judicial in nature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법적</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하나님께서 우리를 보실 때</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그리스도와 한 연합체로 보신다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Spiritual (1Cor 12:14; Rom 8:9)</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(1)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성령의 사역</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(2)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영적인 결합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삼위일체와 같은 결합은 아니다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Vital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새로운 영적 생명력을 불어넣어 준다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smtClean="0"/>
              <a:t>Implication of Union with Christ (Erickson, 317-8)</a:t>
            </a:r>
          </a:p>
        </p:txBody>
      </p:sp>
      <p:sp>
        <p:nvSpPr>
          <p:cNvPr id="58371" name="Rectangle 3"/>
          <p:cNvSpPr>
            <a:spLocks noGrp="1" noChangeArrowheads="1"/>
          </p:cNvSpPr>
          <p:nvPr>
            <p:ph type="body" idx="1"/>
          </p:nvPr>
        </p:nvSpPr>
        <p:spPr>
          <a:xfrm>
            <a:off x="685800" y="2286000"/>
            <a:ext cx="7772400" cy="3810000"/>
          </a:xfrm>
        </p:spPr>
        <p:txBody>
          <a:bodyPr/>
          <a:lstStyle/>
          <a:p>
            <a:pPr eaLnBrk="1" hangingPunct="1">
              <a:lnSpc>
                <a:spcPct val="90000"/>
              </a:lnSpc>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우리는 그리스도와의 연합으로 의롭다고 여겨지게 된다 </a:t>
            </a:r>
            <a:r>
              <a:rPr lang="en-US" altLang="ko-KR" sz="2800" b="1" dirty="0" smtClean="0">
                <a:ea typeface="Gulim" pitchFamily="50" charset="-127"/>
              </a:rPr>
              <a:t>(</a:t>
            </a:r>
            <a:r>
              <a:rPr lang="ko-KR" altLang="en-US" sz="2800" b="1" dirty="0" smtClean="0">
                <a:ea typeface="Gulim" pitchFamily="50" charset="-127"/>
              </a:rPr>
              <a:t>롬</a:t>
            </a:r>
            <a:r>
              <a:rPr lang="en-US" altLang="ko-KR" sz="2800" b="1" dirty="0" smtClean="0">
                <a:ea typeface="Gulim" pitchFamily="50" charset="-127"/>
              </a:rPr>
              <a:t> </a:t>
            </a:r>
            <a:r>
              <a:rPr lang="en-US" altLang="ko-KR" sz="2800" b="1" dirty="0" smtClean="0">
                <a:ea typeface="Gulim" pitchFamily="50" charset="-127"/>
              </a:rPr>
              <a:t>8:1). </a:t>
            </a:r>
          </a:p>
          <a:p>
            <a:pPr eaLnBrk="1" hangingPunct="1">
              <a:lnSpc>
                <a:spcPct val="90000"/>
              </a:lnSpc>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우리는 이제 그리스도의 능력 안에서 산다 </a:t>
            </a:r>
            <a:r>
              <a:rPr lang="en-US" altLang="ko-KR" sz="2800" b="1" dirty="0" smtClean="0">
                <a:ea typeface="Gulim" pitchFamily="50" charset="-127"/>
              </a:rPr>
              <a:t>(</a:t>
            </a:r>
            <a:r>
              <a:rPr lang="ko-KR" altLang="en-US" sz="2800" b="1" dirty="0" smtClean="0">
                <a:ea typeface="Gulim" pitchFamily="50" charset="-127"/>
              </a:rPr>
              <a:t>고후</a:t>
            </a:r>
            <a:r>
              <a:rPr lang="en-US" altLang="ko-KR" sz="2800" b="1" dirty="0" smtClean="0">
                <a:ea typeface="Gulim" pitchFamily="50" charset="-127"/>
              </a:rPr>
              <a:t> </a:t>
            </a:r>
            <a:r>
              <a:rPr lang="en-US" altLang="ko-KR" sz="2800" b="1" dirty="0" smtClean="0">
                <a:ea typeface="Gulim" pitchFamily="50" charset="-127"/>
              </a:rPr>
              <a:t>12:9).</a:t>
            </a:r>
          </a:p>
          <a:p>
            <a:pPr eaLnBrk="1" hangingPunct="1">
              <a:lnSpc>
                <a:spcPct val="90000"/>
              </a:lnSpc>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우리도 그리스도와 연합하여 고난에 동참하여야 한다 </a:t>
            </a:r>
            <a:r>
              <a:rPr lang="en-US" altLang="ko-KR" sz="2800" b="1" dirty="0" smtClean="0">
                <a:ea typeface="Gulim" pitchFamily="50" charset="-127"/>
              </a:rPr>
              <a:t>(</a:t>
            </a:r>
            <a:r>
              <a:rPr lang="ko-KR" altLang="en-US" sz="2800" b="1" dirty="0" smtClean="0">
                <a:ea typeface="Gulim" pitchFamily="50" charset="-127"/>
              </a:rPr>
              <a:t>골</a:t>
            </a:r>
            <a:r>
              <a:rPr lang="en-US" altLang="ko-KR" sz="2800" b="1" dirty="0" smtClean="0">
                <a:ea typeface="Gulim" pitchFamily="50" charset="-127"/>
              </a:rPr>
              <a:t> </a:t>
            </a:r>
            <a:r>
              <a:rPr lang="en-US" altLang="ko-KR" sz="2800" b="1" dirty="0" smtClean="0">
                <a:ea typeface="Gulim" pitchFamily="50" charset="-127"/>
              </a:rPr>
              <a:t>1:24; </a:t>
            </a:r>
            <a:r>
              <a:rPr lang="ko-KR" altLang="en-US" sz="2800" b="1" dirty="0" smtClean="0">
                <a:ea typeface="Gulim" pitchFamily="50" charset="-127"/>
              </a:rPr>
              <a:t>빌</a:t>
            </a:r>
            <a:r>
              <a:rPr lang="en-US" altLang="ko-KR" sz="2800" b="1" dirty="0" smtClean="0">
                <a:ea typeface="Gulim" pitchFamily="50" charset="-127"/>
              </a:rPr>
              <a:t> </a:t>
            </a:r>
            <a:r>
              <a:rPr lang="en-US" altLang="ko-KR" sz="2800" b="1" dirty="0" smtClean="0">
                <a:ea typeface="Gulim" pitchFamily="50" charset="-127"/>
              </a:rPr>
              <a:t>3:10).</a:t>
            </a:r>
          </a:p>
          <a:p>
            <a:pPr eaLnBrk="1" hangingPunct="1">
              <a:lnSpc>
                <a:spcPct val="90000"/>
              </a:lnSpc>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우리는 그리스도와 함께 영광에 오르며</a:t>
            </a:r>
            <a:r>
              <a:rPr lang="en-US" altLang="ko-KR" sz="2800" b="1" dirty="0" smtClean="0">
                <a:ea typeface="Gulim" pitchFamily="50" charset="-127"/>
              </a:rPr>
              <a:t>, </a:t>
            </a:r>
            <a:r>
              <a:rPr lang="ko-KR" altLang="en-US" sz="2800" b="1" dirty="0" smtClean="0">
                <a:ea typeface="Gulim" pitchFamily="50" charset="-127"/>
              </a:rPr>
              <a:t>함께 통치할 소망을 가질 수 있다 </a:t>
            </a:r>
            <a:r>
              <a:rPr lang="en-US" altLang="ko-KR" sz="2800" b="1" dirty="0" smtClean="0">
                <a:ea typeface="Gulim" pitchFamily="50" charset="-127"/>
              </a:rPr>
              <a:t>(</a:t>
            </a:r>
            <a:r>
              <a:rPr lang="ko-KR" altLang="en-US" sz="2800" b="1" dirty="0" smtClean="0">
                <a:ea typeface="Gulim" pitchFamily="50" charset="-127"/>
              </a:rPr>
              <a:t>눅</a:t>
            </a:r>
            <a:r>
              <a:rPr lang="en-US" altLang="ko-KR" sz="2800" b="1" dirty="0" smtClean="0">
                <a:ea typeface="Gulim" pitchFamily="50" charset="-127"/>
              </a:rPr>
              <a:t> </a:t>
            </a:r>
            <a:r>
              <a:rPr lang="en-US" altLang="ko-KR" sz="2800" b="1" dirty="0" smtClean="0">
                <a:ea typeface="Gulim" pitchFamily="50" charset="-127"/>
              </a:rPr>
              <a:t>22:30; </a:t>
            </a:r>
            <a:r>
              <a:rPr lang="ko-KR" altLang="en-US" sz="2800" b="1" dirty="0" smtClean="0">
                <a:ea typeface="Gulim" pitchFamily="50" charset="-127"/>
              </a:rPr>
              <a:t>딤후 </a:t>
            </a:r>
            <a:r>
              <a:rPr lang="en-US" altLang="ko-KR" sz="2800" b="1" dirty="0" smtClean="0">
                <a:ea typeface="Gulim" pitchFamily="50" charset="-127"/>
              </a:rPr>
              <a:t>2:11-12</a:t>
            </a:r>
            <a:r>
              <a:rPr lang="en-US" altLang="ko-KR" sz="2800" b="1" dirty="0" smtClean="0">
                <a:ea typeface="Gulim" pitchFamily="50" charset="-127"/>
              </a:rPr>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ko-KR" altLang="en-US" dirty="0" smtClean="0"/>
              <a:t>칭의 </a:t>
            </a:r>
            <a:r>
              <a:rPr lang="en-US" dirty="0" smtClean="0"/>
              <a:t>Justification</a:t>
            </a:r>
          </a:p>
        </p:txBody>
      </p:sp>
      <p:sp>
        <p:nvSpPr>
          <p:cNvPr id="59395" name="Rectangle 3"/>
          <p:cNvSpPr>
            <a:spLocks noGrp="1" noChangeArrowheads="1"/>
          </p:cNvSpPr>
          <p:nvPr>
            <p:ph type="body" idx="1"/>
          </p:nvPr>
        </p:nvSpPr>
        <p:spPr/>
        <p:txBody>
          <a:bodyPr/>
          <a:lstStyle/>
          <a:p>
            <a:pPr eaLnBrk="1" hangingPunct="1">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정의</a:t>
            </a:r>
            <a:r>
              <a:rPr lang="en-US" altLang="ko-KR" sz="2800" b="1" dirty="0" smtClean="0">
                <a:ea typeface="Gulim" pitchFamily="50" charset="-127"/>
              </a:rPr>
              <a:t>: </a:t>
            </a:r>
          </a:p>
          <a:p>
            <a:pPr eaLnBrk="1" hangingPunct="1">
              <a:buFont typeface="Wingdings" pitchFamily="2" charset="2"/>
              <a:buNone/>
            </a:pPr>
            <a:r>
              <a:rPr lang="en-US" altLang="ko-KR" sz="2800" b="1" dirty="0" smtClean="0">
                <a:ea typeface="Gulim" pitchFamily="50" charset="-127"/>
              </a:rPr>
              <a:t>    </a:t>
            </a:r>
            <a:r>
              <a:rPr lang="ko-KR" altLang="en-US" sz="2800" b="1" dirty="0" smtClean="0">
                <a:ea typeface="Gulim" pitchFamily="50" charset="-127"/>
              </a:rPr>
              <a:t>칭의란 죄인을 하나님 앞에서 의롭다 선언하는 하나님의 행위이다</a:t>
            </a:r>
            <a:r>
              <a:rPr lang="en-US" altLang="ko-KR" sz="2800" b="1" dirty="0" smtClean="0">
                <a:ea typeface="Gulim" pitchFamily="50" charset="-127"/>
              </a:rPr>
              <a:t>. </a:t>
            </a:r>
            <a:r>
              <a:rPr lang="ko-KR" altLang="en-US" sz="2800" b="1" dirty="0" smtClean="0">
                <a:ea typeface="Gulim" pitchFamily="50" charset="-127"/>
              </a:rPr>
              <a:t>또한 이는 그리스도의 십자가에서 이루신 대속에 근거하여 그리스도의 의를 믿는 자에게 전가시키는 법적행위이다 </a:t>
            </a:r>
            <a:r>
              <a:rPr lang="en-US" altLang="ko-KR" sz="2800" b="1" dirty="0" smtClean="0">
                <a:ea typeface="Gulim" pitchFamily="50" charset="-127"/>
              </a:rPr>
              <a:t>(Erickson, 318).</a:t>
            </a:r>
          </a:p>
          <a:p>
            <a:pPr eaLnBrk="1" hangingPunct="1">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우리가 믿음으로 의롭다함을 받지만 칭의는 반드시 선행으로 나타나야 하며</a:t>
            </a:r>
            <a:r>
              <a:rPr lang="en-US" altLang="ko-KR" sz="2800" b="1" dirty="0" smtClean="0">
                <a:ea typeface="Gulim" pitchFamily="50" charset="-127"/>
              </a:rPr>
              <a:t>, </a:t>
            </a:r>
            <a:r>
              <a:rPr lang="ko-KR" altLang="en-US" sz="2800" b="1" dirty="0" smtClean="0">
                <a:ea typeface="Gulim" pitchFamily="50" charset="-127"/>
              </a:rPr>
              <a:t>필연적으로 그렇게 될 것이다</a:t>
            </a:r>
            <a:r>
              <a:rPr lang="en-US" altLang="ko-KR" sz="2800" b="1" dirty="0" smtClean="0">
                <a:ea typeface="Gulim" pitchFamily="50" charset="-127"/>
              </a:rPr>
              <a:t> (Erickson, 320-1).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smtClean="0"/>
              <a:t>5. Continuation and Completion of Salvation</a:t>
            </a:r>
          </a:p>
        </p:txBody>
      </p:sp>
      <p:sp>
        <p:nvSpPr>
          <p:cNvPr id="60419" name="Rectangle 3"/>
          <p:cNvSpPr>
            <a:spLocks noGrp="1" noChangeArrowheads="1"/>
          </p:cNvSpPr>
          <p:nvPr>
            <p:ph type="body" idx="1"/>
          </p:nvPr>
        </p:nvSpPr>
        <p:spPr>
          <a:xfrm>
            <a:off x="609600" y="3200400"/>
            <a:ext cx="7924800" cy="2971800"/>
          </a:xfrm>
        </p:spPr>
        <p:txBody>
          <a:bodyPr/>
          <a:lstStyle/>
          <a:p>
            <a:pPr eaLnBrk="1" hangingPunct="1"/>
            <a:r>
              <a:rPr lang="en-US" altLang="ko-KR" smtClean="0">
                <a:ea typeface="Gulim" pitchFamily="50" charset="-127"/>
              </a:rPr>
              <a:t>Sanctification</a:t>
            </a:r>
          </a:p>
          <a:p>
            <a:pPr eaLnBrk="1" hangingPunct="1"/>
            <a:r>
              <a:rPr lang="en-US" altLang="ko-KR" smtClean="0">
                <a:ea typeface="Gulim" pitchFamily="50" charset="-127"/>
              </a:rPr>
              <a:t>Perseverance</a:t>
            </a:r>
          </a:p>
          <a:p>
            <a:pPr eaLnBrk="1" hangingPunct="1"/>
            <a:r>
              <a:rPr lang="en-US" altLang="ko-KR" smtClean="0">
                <a:ea typeface="Gulim" pitchFamily="50" charset="-127"/>
              </a:rPr>
              <a:t>Glorification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6"/>
          <p:cNvSpPr>
            <a:spLocks noGrp="1" noChangeArrowheads="1"/>
          </p:cNvSpPr>
          <p:nvPr>
            <p:ph type="title"/>
          </p:nvPr>
        </p:nvSpPr>
        <p:spPr>
          <a:xfrm>
            <a:off x="609600" y="228600"/>
            <a:ext cx="7772400" cy="1143000"/>
          </a:xfrm>
        </p:spPr>
        <p:txBody>
          <a:bodyPr/>
          <a:lstStyle/>
          <a:p>
            <a:pPr eaLnBrk="1" hangingPunct="1">
              <a:defRPr/>
            </a:pPr>
            <a:r>
              <a:rPr lang="ko-KR" altLang="en-US" dirty="0" smtClean="0">
                <a:ea typeface="Gulim" pitchFamily="50" charset="-127"/>
              </a:rPr>
              <a:t>칭의와 성화의 비교대조</a:t>
            </a:r>
          </a:p>
        </p:txBody>
      </p:sp>
      <p:graphicFrame>
        <p:nvGraphicFramePr>
          <p:cNvPr id="61488" name="Group 1072"/>
          <p:cNvGraphicFramePr>
            <a:graphicFrameLocks noGrp="1"/>
          </p:cNvGraphicFramePr>
          <p:nvPr>
            <p:ph type="tbl" idx="1"/>
          </p:nvPr>
        </p:nvGraphicFramePr>
        <p:xfrm>
          <a:off x="685800" y="1447800"/>
          <a:ext cx="7772400" cy="4383096"/>
        </p:xfrm>
        <a:graphic>
          <a:graphicData uri="http://schemas.openxmlformats.org/drawingml/2006/table">
            <a:tbl>
              <a:tblPr/>
              <a:tblGrid>
                <a:gridCol w="1752600"/>
                <a:gridCol w="2895600"/>
                <a:gridCol w="3124200"/>
              </a:tblGrid>
              <a:tr h="3810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ko-KR"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½Å¸íÁ¶" charset="0"/>
                          <a:ea typeface="신명조" charset="-127"/>
                          <a:cs typeface="Times New Roman" pitchFamily="18" charset="0"/>
                        </a:rPr>
                        <a:t>칭의</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½Å¸íÁ¶" charset="0"/>
                          <a:ea typeface="신명조" charset="-127"/>
                          <a:cs typeface="Times New Roman" pitchFamily="18" charset="0"/>
                        </a:rPr>
                        <a:t>성화</a:t>
                      </a:r>
                      <a:endPar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½Å¸íÁ¶" charset="0"/>
                          <a:ea typeface="신명조" charset="-127"/>
                          <a:cs typeface="Times New Roman" pitchFamily="18" charset="0"/>
                        </a:rPr>
                        <a:t>다루는 문제</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½Å¸íÁ¶" charset="0"/>
                          <a:ea typeface="신명조" charset="-127"/>
                          <a:cs typeface="Times New Roman" pitchFamily="18" charset="0"/>
                        </a:rPr>
                        <a:t>과거</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신명조" charset="-127"/>
                          <a:cs typeface="Times New Roman" pitchFamily="18" charset="0"/>
                        </a:rPr>
                        <a:t>원죄와 모든 죄</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바탕" pitchFamily="18" charset="-127"/>
                          <a:ea typeface="신명조" charset="-127"/>
                          <a:cs typeface="Times New Roman" pitchFamily="18" charset="0"/>
                        </a:rPr>
                        <a:t>현재</a:t>
                      </a:r>
                      <a:r>
                        <a:rPr kumimoji="0" lang="ko-KR" altLang="en-US" sz="2800" b="1" i="0" u="none" strike="noStrike" cap="none" normalizeH="0" baseline="0" dirty="0" smtClean="0">
                          <a:ln>
                            <a:noFill/>
                          </a:ln>
                          <a:solidFill>
                            <a:schemeClr val="tx1"/>
                          </a:solidFill>
                          <a:effectLst/>
                          <a:latin typeface="½Å¸íÁ¶"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바탕" pitchFamily="18" charset="-127"/>
                          <a:ea typeface="신명조" charset="-127"/>
                          <a:cs typeface="Times New Roman" pitchFamily="18" charset="0"/>
                        </a:rPr>
                        <a:t>육신속에 잠재한 죄의 능력</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신명조" charset="-127"/>
                          <a:cs typeface="Times New Roman" pitchFamily="18" charset="0"/>
                        </a:rPr>
                        <a:t>시간적</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신명조" charset="-127"/>
                          <a:cs typeface="Times New Roman" pitchFamily="18" charset="0"/>
                        </a:rPr>
                        <a:t>믿는 순간 즉시 한번에</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바탕" pitchFamily="18" charset="-127"/>
                          <a:ea typeface="신명조" charset="-127"/>
                          <a:cs typeface="Times New Roman" pitchFamily="18" charset="0"/>
                        </a:rPr>
                        <a:t>과정</a:t>
                      </a:r>
                      <a:r>
                        <a:rPr kumimoji="0" lang="ko-KR" altLang="en-US" sz="2800" b="1" i="0" u="none" strike="noStrike" cap="none" normalizeH="0" baseline="0" dirty="0" smtClean="0">
                          <a:ln>
                            <a:noFill/>
                          </a:ln>
                          <a:solidFill>
                            <a:schemeClr val="tx1"/>
                          </a:solidFill>
                          <a:effectLst/>
                          <a:latin typeface="½Å¸íÁ¶"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바탕" pitchFamily="18" charset="-127"/>
                          <a:ea typeface="신명조" charset="-127"/>
                          <a:cs typeface="Times New Roman" pitchFamily="18" charset="0"/>
                        </a:rPr>
                        <a:t>믿음</a:t>
                      </a:r>
                      <a:r>
                        <a:rPr kumimoji="0" lang="ko-KR" altLang="en-US" sz="2800" b="1" i="0" u="none" strike="noStrike" cap="none" normalizeH="0" baseline="0" dirty="0" smtClean="0">
                          <a:ln>
                            <a:noFill/>
                          </a:ln>
                          <a:solidFill>
                            <a:schemeClr val="tx1"/>
                          </a:solidFill>
                          <a:effectLst/>
                          <a:latin typeface="½Å¸íÁ¶" charset="0"/>
                          <a:ea typeface="Gulim" pitchFamily="50" charset="-127"/>
                          <a:cs typeface="Times New Roman" pitchFamily="18" charset="0"/>
                        </a:rPr>
                        <a:t>--&gt;</a:t>
                      </a:r>
                      <a:r>
                        <a:rPr kumimoji="0" lang="ko-KR" altLang="en-US" sz="2800" b="1" i="0" u="none" strike="noStrike" cap="none" normalizeH="0" baseline="0" dirty="0" smtClean="0">
                          <a:ln>
                            <a:noFill/>
                          </a:ln>
                          <a:solidFill>
                            <a:schemeClr val="tx1"/>
                          </a:solidFill>
                          <a:effectLst/>
                          <a:latin typeface="바탕" pitchFamily="18" charset="-127"/>
                          <a:ea typeface="신명조" charset="-127"/>
                          <a:cs typeface="Times New Roman" pitchFamily="18" charset="0"/>
                        </a:rPr>
                        <a:t>죽음</a:t>
                      </a:r>
                      <a:endParaRPr kumimoji="0" lang="ko-KR" altLang="en-US" sz="2800" b="1" i="0" u="none" strike="noStrike" cap="none" normalizeH="0" baseline="0" dirty="0" smtClean="0">
                        <a:ln>
                          <a:noFill/>
                        </a:ln>
                        <a:solidFill>
                          <a:schemeClr val="tx1"/>
                        </a:solidFill>
                        <a:effectLst/>
                        <a:latin typeface="바탕" pitchFamily="18" charset="-127"/>
                        <a:ea typeface="바탕" pitchFamily="18" charset="-127"/>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신명조" charset="-127"/>
                          <a:cs typeface="Times New Roman" pitchFamily="18" charset="0"/>
                        </a:rPr>
                        <a:t>질적 적용</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신명조" charset="-127"/>
                          <a:cs typeface="Times New Roman" pitchFamily="18" charset="0"/>
                        </a:rPr>
                        <a:t>모든 사람에게 동일</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신명조" charset="-127"/>
                          <a:cs typeface="Times New Roman" pitchFamily="18" charset="0"/>
                        </a:rPr>
                        <a:t>사람에 따라 정도가 다름</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5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바탕" pitchFamily="18" charset="-127"/>
                          <a:ea typeface="바탕" pitchFamily="18" charset="-127"/>
                          <a:cs typeface="Times New Roman" pitchFamily="18" charset="0"/>
                        </a:rPr>
                        <a:t>최후의</a:t>
                      </a:r>
                      <a:r>
                        <a:rPr kumimoji="0" lang="ko-KR" altLang="en-US" sz="2800" b="1" i="0" u="none" strike="noStrike" cap="none" normalizeH="0" baseline="0" smtClean="0">
                          <a:ln>
                            <a:noFill/>
                          </a:ln>
                          <a:solidFill>
                            <a:schemeClr val="tx1"/>
                          </a:solidFill>
                          <a:effectLst/>
                          <a:latin typeface="Times New Roman" pitchFamily="18" charset="0"/>
                          <a:ea typeface="바탕" pitchFamily="18" charset="-127"/>
                          <a:cs typeface="Times New Roman" pitchFamily="18" charset="0"/>
                        </a:rPr>
                        <a:t> </a:t>
                      </a:r>
                      <a:r>
                        <a:rPr kumimoji="0" lang="ko-KR" altLang="en-US" sz="2800" b="1" i="0" u="none" strike="noStrike" cap="none" normalizeH="0" baseline="0" smtClean="0">
                          <a:ln>
                            <a:noFill/>
                          </a:ln>
                          <a:solidFill>
                            <a:schemeClr val="tx1"/>
                          </a:solidFill>
                          <a:effectLst/>
                          <a:latin typeface="바탕" pitchFamily="18" charset="-127"/>
                          <a:ea typeface="바탕" pitchFamily="18" charset="-127"/>
                          <a:cs typeface="Times New Roman" pitchFamily="18" charset="0"/>
                        </a:rPr>
                        <a:t>심판시</a:t>
                      </a:r>
                      <a:r>
                        <a:rPr kumimoji="0" lang="ko-KR" altLang="en-US" sz="2800" b="1" i="0" u="none" strike="noStrike" cap="none" normalizeH="0" baseline="0" smtClean="0">
                          <a:ln>
                            <a:noFill/>
                          </a:ln>
                          <a:solidFill>
                            <a:schemeClr val="tx1"/>
                          </a:solidFill>
                          <a:effectLst/>
                          <a:latin typeface="Times New Roman" pitchFamily="18" charset="0"/>
                          <a:ea typeface="바탕" pitchFamily="18" charset="-127"/>
                          <a:cs typeface="Times New Roman" pitchFamily="18" charset="0"/>
                        </a:rPr>
                        <a:t> </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바탕" pitchFamily="18" charset="-127"/>
                          <a:ea typeface="바탕" pitchFamily="18" charset="-127"/>
                          <a:cs typeface="Times New Roman" pitchFamily="18" charset="0"/>
                        </a:rPr>
                        <a:t>천국이냐 지옥이냐?</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 </a:t>
                      </a:r>
                      <a:endPar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바탕" pitchFamily="18" charset="-127"/>
                          <a:ea typeface="바탕" pitchFamily="18" charset="-127"/>
                          <a:cs typeface="Times New Roman" pitchFamily="18" charset="0"/>
                        </a:rPr>
                        <a:t>어떤 상급이 기다리는가?</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ko-KR" altLang="en-US" sz="4000" dirty="0" smtClean="0"/>
              <a:t>성화의 특징</a:t>
            </a:r>
            <a:r>
              <a:rPr lang="en-US" sz="4000" dirty="0" smtClean="0"/>
              <a:t>(Erickson, 326-7)</a:t>
            </a:r>
          </a:p>
        </p:txBody>
      </p:sp>
      <p:sp>
        <p:nvSpPr>
          <p:cNvPr id="6349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altLang="ko-KR" sz="2800" b="1" dirty="0" smtClean="0">
                <a:ea typeface="Gulim" pitchFamily="50" charset="-127"/>
              </a:rPr>
              <a:t>1. Supernatural (1Thes 5:23). </a:t>
            </a:r>
            <a:r>
              <a:rPr lang="ko-KR" altLang="en-US" sz="2800" b="1" dirty="0" smtClean="0">
                <a:ea typeface="Gulim" pitchFamily="50" charset="-127"/>
              </a:rPr>
              <a:t>초자연적인 하나님의 역사</a:t>
            </a:r>
            <a:r>
              <a:rPr lang="en-US" altLang="ko-KR" sz="2800" b="1" dirty="0" smtClean="0">
                <a:ea typeface="Gulim" pitchFamily="50" charset="-127"/>
              </a:rPr>
              <a:t>. </a:t>
            </a:r>
            <a:r>
              <a:rPr lang="ko-KR" altLang="en-US" sz="2800" b="1" dirty="0" smtClean="0">
                <a:ea typeface="Gulim" pitchFamily="50" charset="-127"/>
              </a:rPr>
              <a:t>개혁이 아니다</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2. Progressive (Phil 1:6). </a:t>
            </a:r>
            <a:r>
              <a:rPr lang="ko-KR" altLang="en-US" sz="2800" b="1" dirty="0" smtClean="0">
                <a:ea typeface="Gulim" pitchFamily="50" charset="-127"/>
              </a:rPr>
              <a:t>점진적인 역사</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3. Conforming to Christ himself (Rom 8:29). </a:t>
            </a:r>
            <a:r>
              <a:rPr lang="ko-KR" altLang="en-US" sz="2800" b="1" dirty="0" smtClean="0">
                <a:ea typeface="Gulim" pitchFamily="50" charset="-127"/>
              </a:rPr>
              <a:t>궁극적인 목표는 그리스도이다</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4. The work of the Holy Spirit (Gal 5:16, 22-25). </a:t>
            </a:r>
            <a:r>
              <a:rPr lang="ko-KR" altLang="en-US" sz="2800" b="1" dirty="0" smtClean="0">
                <a:ea typeface="Gulim" pitchFamily="50" charset="-127"/>
              </a:rPr>
              <a:t>성령의 역사</a:t>
            </a:r>
          </a:p>
          <a:p>
            <a:pPr eaLnBrk="1" hangingPunct="1">
              <a:lnSpc>
                <a:spcPct val="90000"/>
              </a:lnSpc>
              <a:buFont typeface="Wingdings" pitchFamily="2" charset="2"/>
              <a:buNone/>
            </a:pPr>
            <a:r>
              <a:rPr lang="en-US" altLang="ko-KR" sz="2800" b="1" dirty="0" smtClean="0">
                <a:ea typeface="Gulim" pitchFamily="50" charset="-127"/>
              </a:rPr>
              <a:t>5. Role for the believer (Phil 2:12). </a:t>
            </a:r>
            <a:r>
              <a:rPr lang="ko-KR" altLang="en-US" sz="2800" b="1" dirty="0" smtClean="0">
                <a:ea typeface="Gulim" pitchFamily="50" charset="-127"/>
              </a:rPr>
              <a:t>성도의 능동적 역할을 요구한다</a:t>
            </a:r>
            <a:r>
              <a:rPr lang="en-US" altLang="ko-KR" sz="2800" b="1" dirty="0" smtClean="0">
                <a:ea typeface="Gulim" pitchFamily="50" charset="-127"/>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Common Grounds on Perseverance (Erickson, 329)</a:t>
            </a:r>
          </a:p>
        </p:txBody>
      </p:sp>
      <p:sp>
        <p:nvSpPr>
          <p:cNvPr id="65539" name="Rectangle 3"/>
          <p:cNvSpPr>
            <a:spLocks noGrp="1" noChangeArrowheads="1"/>
          </p:cNvSpPr>
          <p:nvPr>
            <p:ph type="body" idx="1"/>
          </p:nvPr>
        </p:nvSpPr>
        <p:spPr>
          <a:xfrm>
            <a:off x="685800" y="2286000"/>
            <a:ext cx="7772400" cy="3810000"/>
          </a:xfrm>
        </p:spPr>
        <p:txBody>
          <a:bodyPr/>
          <a:lstStyle/>
          <a:p>
            <a:pPr eaLnBrk="1" hangingPunct="1">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하나님은 전능하시며 신실하게 그 약속을 지키신다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구원은 인간의 행위로 말미암는 것이 아니며 하나님의 은혜이다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신자들의 삶에는 성령이 역사하고 계시다</a:t>
            </a:r>
            <a:r>
              <a:rPr lang="en-US" altLang="ko-KR" sz="2800" b="1" dirty="0" smtClean="0">
                <a:ea typeface="Gulim" pitchFamily="50" charset="-127"/>
              </a:rPr>
              <a:t>.</a:t>
            </a:r>
          </a:p>
          <a:p>
            <a:pPr eaLnBrk="1" hangingPunct="1">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신자들은 현재 자신이 구원 받았음을 확실히 알 수 있다</a:t>
            </a:r>
            <a:r>
              <a:rPr lang="en-US" altLang="ko-KR" sz="2800" b="1" dirty="0" smtClean="0">
                <a:ea typeface="Gulim" pitchFamily="50" charset="-127"/>
              </a:rPr>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28600"/>
            <a:ext cx="7772400" cy="1066800"/>
          </a:xfrm>
        </p:spPr>
        <p:txBody>
          <a:bodyPr/>
          <a:lstStyle/>
          <a:p>
            <a:pPr eaLnBrk="1" hangingPunct="1">
              <a:defRPr/>
            </a:pPr>
            <a:r>
              <a:rPr lang="ko-KR" altLang="en-US" sz="3600" dirty="0" smtClean="0"/>
              <a:t>견인 </a:t>
            </a:r>
            <a:r>
              <a:rPr lang="en-US" sz="3600" dirty="0" smtClean="0"/>
              <a:t>Perseverance?</a:t>
            </a:r>
            <a:br>
              <a:rPr lang="en-US" sz="3600" dirty="0" smtClean="0"/>
            </a:br>
            <a:r>
              <a:rPr lang="en-US" sz="3600" dirty="0" smtClean="0"/>
              <a:t>(Erickson, 329-10) </a:t>
            </a:r>
            <a:br>
              <a:rPr lang="en-US" sz="3600" dirty="0" smtClean="0"/>
            </a:br>
            <a:endParaRPr lang="en-US" sz="3600" dirty="0" smtClean="0"/>
          </a:p>
        </p:txBody>
      </p:sp>
      <p:sp>
        <p:nvSpPr>
          <p:cNvPr id="66563" name="Rectangle 3"/>
          <p:cNvSpPr>
            <a:spLocks noGrp="1" noChangeArrowheads="1"/>
          </p:cNvSpPr>
          <p:nvPr>
            <p:ph type="body" sz="half" idx="1"/>
          </p:nvPr>
        </p:nvSpPr>
        <p:spPr>
          <a:xfrm>
            <a:off x="381000" y="1524000"/>
            <a:ext cx="4114800" cy="4572000"/>
          </a:xfrm>
        </p:spPr>
        <p:txBody>
          <a:bodyPr/>
          <a:lstStyle/>
          <a:p>
            <a:pPr eaLnBrk="1" hangingPunct="1">
              <a:lnSpc>
                <a:spcPct val="90000"/>
              </a:lnSpc>
            </a:pPr>
            <a:r>
              <a:rPr lang="en-US" altLang="ko-KR" sz="2400" b="1" dirty="0" err="1" smtClean="0">
                <a:ea typeface="Gulim" pitchFamily="50" charset="-127"/>
              </a:rPr>
              <a:t>Arminian</a:t>
            </a:r>
            <a:endParaRPr lang="en-US" altLang="ko-KR" sz="2400" b="1" dirty="0" smtClean="0">
              <a:ea typeface="Gulim" pitchFamily="50" charset="-127"/>
            </a:endParaRPr>
          </a:p>
          <a:p>
            <a:pPr eaLnBrk="1" hangingPunct="1">
              <a:lnSpc>
                <a:spcPct val="90000"/>
              </a:lnSpc>
            </a:pPr>
            <a:r>
              <a:rPr lang="ko-KR" altLang="en-US" sz="2400" b="1" dirty="0" smtClean="0">
                <a:ea typeface="Gulim" pitchFamily="50" charset="-127"/>
              </a:rPr>
              <a:t>중생한 자가 타락할 수 있다</a:t>
            </a:r>
            <a:r>
              <a:rPr lang="en-US" altLang="ko-KR" sz="2400" b="1" dirty="0" smtClean="0">
                <a:ea typeface="Gulim" pitchFamily="50" charset="-127"/>
              </a:rPr>
              <a:t>. </a:t>
            </a:r>
            <a:r>
              <a:rPr lang="ko-KR" altLang="en-US" sz="2400" b="1" dirty="0" smtClean="0">
                <a:ea typeface="Gulim" pitchFamily="50" charset="-127"/>
              </a:rPr>
              <a:t>성경은 배교했거나 믿음에서 떨어져 나간 사람들의 예를 구체적으로 기록하고 있다 </a:t>
            </a:r>
            <a:r>
              <a:rPr lang="en-US" altLang="ko-KR" sz="2400" b="1" dirty="0" smtClean="0">
                <a:ea typeface="Gulim" pitchFamily="50" charset="-127"/>
              </a:rPr>
              <a:t>(</a:t>
            </a:r>
            <a:r>
              <a:rPr lang="ko-KR" altLang="en-US" sz="2400" b="1" dirty="0" smtClean="0">
                <a:ea typeface="Gulim" pitchFamily="50" charset="-127"/>
              </a:rPr>
              <a:t>마</a:t>
            </a:r>
            <a:r>
              <a:rPr lang="en-US" altLang="ko-KR" sz="2400" b="1" dirty="0" smtClean="0">
                <a:ea typeface="Gulim" pitchFamily="50" charset="-127"/>
              </a:rPr>
              <a:t> </a:t>
            </a:r>
            <a:r>
              <a:rPr lang="en-US" altLang="ko-KR" sz="2400" b="1" dirty="0" smtClean="0">
                <a:ea typeface="Gulim" pitchFamily="50" charset="-127"/>
              </a:rPr>
              <a:t>24:3-14; </a:t>
            </a:r>
            <a:r>
              <a:rPr lang="ko-KR" altLang="en-US" sz="2400" b="1" dirty="0" smtClean="0">
                <a:ea typeface="Gulim" pitchFamily="50" charset="-127"/>
              </a:rPr>
              <a:t>골</a:t>
            </a:r>
            <a:r>
              <a:rPr lang="en-US" altLang="ko-KR" sz="2400" b="1" dirty="0" smtClean="0">
                <a:ea typeface="Gulim" pitchFamily="50" charset="-127"/>
              </a:rPr>
              <a:t> </a:t>
            </a:r>
            <a:r>
              <a:rPr lang="en-US" altLang="ko-KR" sz="2400" b="1" dirty="0" smtClean="0">
                <a:ea typeface="Gulim" pitchFamily="50" charset="-127"/>
              </a:rPr>
              <a:t>1:21-23; </a:t>
            </a:r>
            <a:r>
              <a:rPr lang="ko-KR" altLang="en-US" sz="2400" b="1" dirty="0" smtClean="0">
                <a:ea typeface="Gulim" pitchFamily="50" charset="-127"/>
              </a:rPr>
              <a:t>히</a:t>
            </a:r>
            <a:r>
              <a:rPr lang="en-US" altLang="ko-KR" sz="2400" b="1" dirty="0" smtClean="0">
                <a:ea typeface="Gulim" pitchFamily="50" charset="-127"/>
              </a:rPr>
              <a:t> </a:t>
            </a:r>
            <a:r>
              <a:rPr lang="en-US" altLang="ko-KR" sz="2400" b="1" dirty="0" smtClean="0">
                <a:ea typeface="Gulim" pitchFamily="50" charset="-127"/>
              </a:rPr>
              <a:t>6:4-6,11-12; 10:26-27). </a:t>
            </a:r>
            <a:r>
              <a:rPr lang="ko-KR" altLang="en-US" sz="2400" b="1" dirty="0" smtClean="0">
                <a:ea typeface="Gulim" pitchFamily="50" charset="-127"/>
              </a:rPr>
              <a:t>칼빈주의의 견해는 성경에서 말하는 인간의 자유에 대한 개념과 배치된다</a:t>
            </a:r>
            <a:r>
              <a:rPr lang="en-US" altLang="ko-KR" sz="2400" b="1" dirty="0" smtClean="0">
                <a:ea typeface="Gulim" pitchFamily="50" charset="-127"/>
              </a:rPr>
              <a:t>.</a:t>
            </a:r>
          </a:p>
        </p:txBody>
      </p:sp>
      <p:sp>
        <p:nvSpPr>
          <p:cNvPr id="66564" name="Rectangle 4"/>
          <p:cNvSpPr>
            <a:spLocks noGrp="1" noChangeArrowheads="1"/>
          </p:cNvSpPr>
          <p:nvPr>
            <p:ph type="body" sz="half" idx="2"/>
          </p:nvPr>
        </p:nvSpPr>
        <p:spPr>
          <a:xfrm>
            <a:off x="4648200" y="1600200"/>
            <a:ext cx="4114800" cy="4495800"/>
          </a:xfrm>
        </p:spPr>
        <p:txBody>
          <a:bodyPr/>
          <a:lstStyle/>
          <a:p>
            <a:pPr eaLnBrk="1" hangingPunct="1">
              <a:lnSpc>
                <a:spcPct val="90000"/>
              </a:lnSpc>
            </a:pPr>
            <a:r>
              <a:rPr lang="en-US" altLang="ko-KR" sz="2400" b="1" dirty="0" smtClean="0">
                <a:ea typeface="Gulim" pitchFamily="50" charset="-127"/>
              </a:rPr>
              <a:t>Calvinist</a:t>
            </a:r>
          </a:p>
          <a:p>
            <a:pPr eaLnBrk="1" hangingPunct="1">
              <a:lnSpc>
                <a:spcPct val="90000"/>
              </a:lnSpc>
            </a:pPr>
            <a:r>
              <a:rPr lang="ko-KR" altLang="en-US" sz="2400" b="1" dirty="0" smtClean="0">
                <a:ea typeface="Gulim" pitchFamily="50" charset="-127"/>
              </a:rPr>
              <a:t>하나님께서 그의 사랑하시는 자 안에서 받아 들이시고 성령으로 효력있게 부르시고 거룩하게 하신 자들은 은혜의 상태로부터 전적</a:t>
            </a:r>
            <a:r>
              <a:rPr lang="en-US" altLang="ko-KR" sz="2400" b="1" dirty="0" smtClean="0">
                <a:ea typeface="Gulim" pitchFamily="50" charset="-127"/>
              </a:rPr>
              <a:t>, </a:t>
            </a:r>
            <a:r>
              <a:rPr lang="ko-KR" altLang="en-US" sz="2400" b="1" dirty="0" smtClean="0">
                <a:ea typeface="Gulim" pitchFamily="50" charset="-127"/>
              </a:rPr>
              <a:t>혹은 최종적으로 탈락할 수 없고 끝까지 확실히 견인하며 영원히 구원을 얻을 것이다 </a:t>
            </a:r>
            <a:r>
              <a:rPr lang="en-US" altLang="ko-KR" sz="2400" b="1" dirty="0" smtClean="0">
                <a:ea typeface="Gulim" pitchFamily="50" charset="-127"/>
              </a:rPr>
              <a:t>(</a:t>
            </a:r>
            <a:r>
              <a:rPr lang="ko-KR" altLang="en-US" sz="2400" b="1" dirty="0" smtClean="0">
                <a:ea typeface="Gulim" pitchFamily="50" charset="-127"/>
              </a:rPr>
              <a:t>롬</a:t>
            </a:r>
            <a:r>
              <a:rPr lang="en-US" altLang="ko-KR" sz="2400" b="1" dirty="0" smtClean="0">
                <a:ea typeface="Gulim" pitchFamily="50" charset="-127"/>
              </a:rPr>
              <a:t> </a:t>
            </a:r>
            <a:r>
              <a:rPr lang="en-US" altLang="ko-KR" sz="2400" b="1" dirty="0" smtClean="0">
                <a:ea typeface="Gulim" pitchFamily="50" charset="-127"/>
              </a:rPr>
              <a:t>8:31-39; </a:t>
            </a:r>
            <a:r>
              <a:rPr lang="ko-KR" altLang="en-US" sz="2400" b="1" dirty="0" smtClean="0">
                <a:ea typeface="Gulim" pitchFamily="50" charset="-127"/>
              </a:rPr>
              <a:t>벧전</a:t>
            </a:r>
            <a:r>
              <a:rPr lang="en-US" altLang="ko-KR" sz="2400" b="1" dirty="0" smtClean="0">
                <a:ea typeface="Gulim" pitchFamily="50" charset="-127"/>
              </a:rPr>
              <a:t> </a:t>
            </a:r>
            <a:r>
              <a:rPr lang="en-US" altLang="ko-KR" sz="2400" b="1" dirty="0" smtClean="0">
                <a:ea typeface="Gulim" pitchFamily="50" charset="-127"/>
              </a:rPr>
              <a:t>1:3-5; </a:t>
            </a:r>
            <a:r>
              <a:rPr lang="ko-KR" altLang="en-US" sz="2400" b="1" dirty="0" smtClean="0">
                <a:ea typeface="Gulim" pitchFamily="50" charset="-127"/>
              </a:rPr>
              <a:t>빌</a:t>
            </a:r>
            <a:r>
              <a:rPr lang="en-US" altLang="ko-KR" sz="2400" b="1" dirty="0" smtClean="0">
                <a:ea typeface="Gulim" pitchFamily="50" charset="-127"/>
              </a:rPr>
              <a:t> </a:t>
            </a:r>
            <a:r>
              <a:rPr lang="en-US" altLang="ko-KR" sz="2400" b="1" dirty="0" smtClean="0">
                <a:ea typeface="Gulim" pitchFamily="50" charset="-127"/>
              </a:rPr>
              <a:t>1:6).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609600"/>
            <a:ext cx="7772400" cy="762000"/>
          </a:xfrm>
        </p:spPr>
        <p:txBody>
          <a:bodyPr/>
          <a:lstStyle/>
          <a:p>
            <a:pPr eaLnBrk="1" hangingPunct="1">
              <a:defRPr/>
            </a:pPr>
            <a:r>
              <a:rPr lang="en-US" smtClean="0"/>
              <a:t>Interpretation of Heb 6:4-6 (Erickson, 331-2)</a:t>
            </a:r>
          </a:p>
        </p:txBody>
      </p:sp>
      <p:graphicFrame>
        <p:nvGraphicFramePr>
          <p:cNvPr id="54297" name="Group 25"/>
          <p:cNvGraphicFramePr>
            <a:graphicFrameLocks noGrp="1"/>
          </p:cNvGraphicFramePr>
          <p:nvPr>
            <p:ph type="tbl" idx="1"/>
          </p:nvPr>
        </p:nvGraphicFramePr>
        <p:xfrm>
          <a:off x="685800" y="1981200"/>
          <a:ext cx="7772400" cy="4374192"/>
        </p:xfrm>
        <a:graphic>
          <a:graphicData uri="http://schemas.openxmlformats.org/drawingml/2006/table">
            <a:tbl>
              <a:tblPr/>
              <a:tblGrid>
                <a:gridCol w="2057400"/>
                <a:gridCol w="5715000"/>
              </a:tblGrid>
              <a:tr h="5175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ko-KR"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Argument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문자적 해석</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en-US" altLang="ko-KR" sz="2800" b="1" i="0" u="none" strike="noStrike" cap="none" normalizeH="0" baseline="0" dirty="0" err="1" smtClean="0">
                          <a:ln>
                            <a:noFill/>
                          </a:ln>
                          <a:solidFill>
                            <a:schemeClr val="tx1"/>
                          </a:solidFill>
                          <a:effectLst/>
                          <a:latin typeface="Times New Roman" pitchFamily="18" charset="0"/>
                          <a:ea typeface="Gulim" pitchFamily="50" charset="-127"/>
                          <a:cs typeface="Times New Roman" pitchFamily="18" charset="0"/>
                        </a:rPr>
                        <a:t>Arminian</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참으로 구원받았다가 믿음에서 떨어진 사람을 말한다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교리적 접근</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Calvin</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여기서 언급된 자는 참으로 중생한 자가 아니다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86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목회적 해석</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Pastoral</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영원히 구원받은 자들이다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그들은 구원을 잃은 것이 아니라 “만일</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이라는 내용은 경고일 뿐이지 실제로 일어나지는 않는다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28600"/>
            <a:ext cx="7772400" cy="685800"/>
          </a:xfrm>
        </p:spPr>
        <p:txBody>
          <a:bodyPr/>
          <a:lstStyle/>
          <a:p>
            <a:pPr eaLnBrk="1" hangingPunct="1">
              <a:defRPr/>
            </a:pPr>
            <a:r>
              <a:rPr lang="ko-KR" altLang="en-US" sz="4000" dirty="0" smtClean="0"/>
              <a:t>구원의 수단</a:t>
            </a:r>
            <a:endParaRPr lang="en-US" sz="4000" dirty="0" smtClean="0"/>
          </a:p>
        </p:txBody>
      </p:sp>
      <p:graphicFrame>
        <p:nvGraphicFramePr>
          <p:cNvPr id="4126" name="Group 30"/>
          <p:cNvGraphicFramePr>
            <a:graphicFrameLocks noGrp="1"/>
          </p:cNvGraphicFramePr>
          <p:nvPr>
            <p:ph type="tbl" idx="1"/>
          </p:nvPr>
        </p:nvGraphicFramePr>
        <p:xfrm>
          <a:off x="685800" y="1371600"/>
          <a:ext cx="7772400" cy="4633260"/>
        </p:xfrm>
        <a:graphic>
          <a:graphicData uri="http://schemas.openxmlformats.org/drawingml/2006/table">
            <a:tbl>
              <a:tblPr/>
              <a:tblGrid>
                <a:gridCol w="3200400"/>
                <a:gridCol w="4572000"/>
              </a:tblGrid>
              <a:tr h="5175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주창자</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구원의 수단</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86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로만 카톨릭</a:t>
                      </a:r>
                      <a:r>
                        <a:rPr kumimoji="0" lang="en-US" altLang="ko-KR" sz="2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루터교</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2800" b="1" i="1" u="none" strike="noStrike" cap="none" normalizeH="0" baseline="0" dirty="0" err="1" smtClean="0">
                          <a:ln>
                            <a:noFill/>
                          </a:ln>
                          <a:solidFill>
                            <a:schemeClr val="tx1"/>
                          </a:solidFill>
                          <a:effectLst/>
                          <a:latin typeface="Times New Roman" pitchFamily="18" charset="0"/>
                          <a:cs typeface="Times New Roman" pitchFamily="18" charset="0"/>
                        </a:rPr>
                        <a:t>Opere</a:t>
                      </a:r>
                      <a:r>
                        <a:rPr kumimoji="0" lang="en-US" sz="2800" b="1" i="1"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cs typeface="Times New Roman" pitchFamily="18" charset="0"/>
                        </a:rPr>
                        <a:t>operato</a:t>
                      </a:r>
                      <a:r>
                        <a:rPr kumimoji="0" lang="en-US" sz="2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성례를 통해 구원의 은혜를 받는다</a:t>
                      </a:r>
                      <a:r>
                        <a:rPr kumimoji="0" lang="en-US" altLang="ko-KR" sz="2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세례가 구원을 한다</a:t>
                      </a:r>
                      <a:r>
                        <a:rPr kumimoji="0" lang="en-US" altLang="ko-KR" sz="28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740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사회복음주의</a:t>
                      </a:r>
                      <a:r>
                        <a:rPr kumimoji="0" lang="en-US" altLang="ko-KR" sz="2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해방신학</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선행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필요하다면 폭력도 포함</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복음주의</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cs typeface="Times New Roman" pitchFamily="18" charset="0"/>
                        </a:rPr>
                        <a:t>예수님이 십자가에서 이루신 대속을 믿음으로서 구원받는다</a:t>
                      </a:r>
                      <a:r>
                        <a:rPr kumimoji="0" lang="en-US" altLang="ko-KR" sz="28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US" altLang="ko-KR" smtClean="0">
                <a:ea typeface="Gulim" pitchFamily="50" charset="-127"/>
              </a:rPr>
              <a:t>Glorification (</a:t>
            </a:r>
            <a:r>
              <a:rPr lang="ko-KR" altLang="en-US" smtClean="0">
                <a:ea typeface="Gulim" pitchFamily="50" charset="-127"/>
              </a:rPr>
              <a:t>영화</a:t>
            </a:r>
            <a:r>
              <a:rPr lang="en-US" altLang="ko-KR" smtClean="0">
                <a:ea typeface="Gulim" pitchFamily="50" charset="-127"/>
              </a:rPr>
              <a:t>)</a:t>
            </a:r>
          </a:p>
        </p:txBody>
      </p:sp>
      <p:sp>
        <p:nvSpPr>
          <p:cNvPr id="69635" name="Rectangle 3"/>
          <p:cNvSpPr>
            <a:spLocks noGrp="1" noChangeArrowheads="1"/>
          </p:cNvSpPr>
          <p:nvPr>
            <p:ph type="body" idx="1"/>
          </p:nvPr>
        </p:nvSpPr>
        <p:spPr/>
        <p:txBody>
          <a:bodyPr/>
          <a:lstStyle/>
          <a:p>
            <a:pPr eaLnBrk="1" hangingPunct="1">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구원의 최종단계이다</a:t>
            </a:r>
            <a:r>
              <a:rPr lang="en-US" altLang="ko-KR" sz="2800" b="1" dirty="0" smtClean="0">
                <a:ea typeface="Gulim" pitchFamily="50" charset="-127"/>
              </a:rPr>
              <a:t>. </a:t>
            </a:r>
          </a:p>
          <a:p>
            <a:pPr eaLnBrk="1" hangingPunct="1">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어원</a:t>
            </a:r>
            <a:r>
              <a:rPr lang="en-US" altLang="ko-KR" sz="2800" b="1" dirty="0" smtClean="0">
                <a:ea typeface="Gulim" pitchFamily="50" charset="-127"/>
              </a:rPr>
              <a:t>: </a:t>
            </a:r>
            <a:r>
              <a:rPr lang="ko-KR" altLang="en-US" sz="2800" b="1" dirty="0" smtClean="0">
                <a:ea typeface="Gulim" pitchFamily="50" charset="-127"/>
              </a:rPr>
              <a:t>히브리어 </a:t>
            </a:r>
            <a:r>
              <a:rPr lang="en-US" altLang="ko-KR" sz="2800" b="1" dirty="0" smtClean="0">
                <a:ea typeface="Gulim" pitchFamily="50" charset="-127"/>
              </a:rPr>
              <a:t>“</a:t>
            </a:r>
            <a:r>
              <a:rPr lang="en-US" altLang="ko-KR" sz="2800" b="1" dirty="0" err="1" smtClean="0">
                <a:ea typeface="Gulim" pitchFamily="50" charset="-127"/>
              </a:rPr>
              <a:t>kabod</a:t>
            </a:r>
            <a:r>
              <a:rPr lang="en-US" altLang="ko-KR" sz="2800" b="1" dirty="0" smtClean="0">
                <a:ea typeface="Gulim" pitchFamily="50" charset="-127"/>
              </a:rPr>
              <a:t>” (splendor, wealth, and pomp); </a:t>
            </a:r>
            <a:r>
              <a:rPr lang="ko-KR" altLang="en-US" sz="2800" b="1" dirty="0" smtClean="0">
                <a:ea typeface="Gulim" pitchFamily="50" charset="-127"/>
              </a:rPr>
              <a:t>희랍어</a:t>
            </a:r>
            <a:r>
              <a:rPr lang="en-US" altLang="ko-KR" sz="2800" b="1" dirty="0" smtClean="0">
                <a:ea typeface="Gulim" pitchFamily="50" charset="-127"/>
              </a:rPr>
              <a:t> “</a:t>
            </a:r>
            <a:r>
              <a:rPr lang="en-US" altLang="ko-KR" sz="2800" b="1" dirty="0" err="1" smtClean="0">
                <a:ea typeface="Gulim" pitchFamily="50" charset="-127"/>
              </a:rPr>
              <a:t>doxa</a:t>
            </a:r>
            <a:r>
              <a:rPr lang="en-US" altLang="ko-KR" sz="2800" b="1" dirty="0" smtClean="0">
                <a:ea typeface="Gulim" pitchFamily="50" charset="-127"/>
              </a:rPr>
              <a:t>”(brightness, splendor, magnificence, and fame (</a:t>
            </a:r>
            <a:r>
              <a:rPr lang="ko-KR" altLang="en-US" sz="2800" b="1" dirty="0" smtClean="0">
                <a:ea typeface="Gulim" pitchFamily="50" charset="-127"/>
              </a:rPr>
              <a:t>시</a:t>
            </a:r>
            <a:r>
              <a:rPr lang="en-US" altLang="ko-KR" sz="2800" b="1" dirty="0" smtClean="0">
                <a:ea typeface="Gulim" pitchFamily="50" charset="-127"/>
              </a:rPr>
              <a:t> 73:24; </a:t>
            </a:r>
            <a:r>
              <a:rPr lang="ko-KR" altLang="en-US" sz="2800" b="1" dirty="0" smtClean="0">
                <a:ea typeface="Gulim" pitchFamily="50" charset="-127"/>
              </a:rPr>
              <a:t>롬 </a:t>
            </a:r>
            <a:r>
              <a:rPr lang="en-US" altLang="ko-KR" sz="2800" b="1" dirty="0" smtClean="0">
                <a:ea typeface="Gulim" pitchFamily="50" charset="-127"/>
              </a:rPr>
              <a:t>8:18; </a:t>
            </a:r>
            <a:r>
              <a:rPr lang="ko-KR" altLang="en-US" sz="2800" b="1" dirty="0" smtClean="0">
                <a:ea typeface="Gulim" pitchFamily="50" charset="-127"/>
              </a:rPr>
              <a:t>벧전 </a:t>
            </a:r>
            <a:r>
              <a:rPr lang="en-US" altLang="ko-KR" sz="2800" b="1" dirty="0" smtClean="0">
                <a:ea typeface="Gulim" pitchFamily="50" charset="-127"/>
              </a:rPr>
              <a:t>5:4)</a:t>
            </a:r>
          </a:p>
          <a:p>
            <a:pPr eaLnBrk="1" hangingPunct="1">
              <a:buFont typeface="Wingdings" pitchFamily="2" charset="2"/>
              <a:buNone/>
            </a:pPr>
            <a:endParaRPr lang="en-US" altLang="ko-KR" sz="2800" b="1" dirty="0" smtClean="0">
              <a:ea typeface="Gulim" pitchFamily="50" charset="-127"/>
            </a:endParaRPr>
          </a:p>
          <a:p>
            <a:pPr eaLnBrk="1" hangingPunct="1">
              <a:buFont typeface="Wingdings" pitchFamily="2" charset="2"/>
              <a:buNone/>
            </a:pPr>
            <a:r>
              <a:rPr lang="en-US" altLang="ko-KR" sz="2800" b="1" dirty="0" smtClean="0">
                <a:ea typeface="Gulim" pitchFamily="50" charset="-127"/>
              </a:rPr>
              <a:t>“And those he predestined, he also called; those he called, he also justified; those he justified, he also glorified”(Rom 8:30)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ko-KR" altLang="en-US" smtClean="0">
                <a:ea typeface="Gulim" pitchFamily="50" charset="-127"/>
              </a:rPr>
              <a:t>성도의 영화의 </a:t>
            </a:r>
            <a:r>
              <a:rPr lang="en-US" altLang="ko-KR" smtClean="0">
                <a:ea typeface="Gulim" pitchFamily="50" charset="-127"/>
              </a:rPr>
              <a:t>6 </a:t>
            </a:r>
            <a:r>
              <a:rPr lang="ko-KR" altLang="en-US" smtClean="0">
                <a:ea typeface="Gulim" pitchFamily="50" charset="-127"/>
              </a:rPr>
              <a:t>가지 의미 </a:t>
            </a:r>
            <a:r>
              <a:rPr lang="en-US" altLang="ko-KR" smtClean="0">
                <a:ea typeface="Gulim" pitchFamily="50" charset="-127"/>
              </a:rPr>
              <a:t>(Erickson, 334-5)</a:t>
            </a:r>
          </a:p>
        </p:txBody>
      </p:sp>
      <p:sp>
        <p:nvSpPr>
          <p:cNvPr id="70659" name="Rectangle 3"/>
          <p:cNvSpPr>
            <a:spLocks noGrp="1" noChangeArrowheads="1"/>
          </p:cNvSpPr>
          <p:nvPr>
            <p:ph type="body" idx="1"/>
          </p:nvPr>
        </p:nvSpPr>
        <p:spPr/>
        <p:txBody>
          <a:bodyPr/>
          <a:lstStyle/>
          <a:p>
            <a:pPr marL="609600" indent="-609600" eaLnBrk="1" hangingPunct="1">
              <a:buFont typeface="Wingdings" pitchFamily="2" charset="2"/>
              <a:buNone/>
            </a:pPr>
            <a:r>
              <a:rPr lang="en-US" altLang="ko-KR" sz="2800" b="1" dirty="0" smtClean="0">
                <a:ea typeface="Gulim" pitchFamily="50" charset="-127"/>
              </a:rPr>
              <a:t>1. </a:t>
            </a:r>
            <a:r>
              <a:rPr lang="ko-KR" altLang="en-US" sz="2800" b="1" dirty="0" smtClean="0">
                <a:ea typeface="Gulim" pitchFamily="50" charset="-127"/>
              </a:rPr>
              <a:t>구원의 완성 </a:t>
            </a:r>
            <a:r>
              <a:rPr lang="en-US" altLang="ko-KR" sz="2800" b="1" dirty="0" smtClean="0">
                <a:ea typeface="Gulim" pitchFamily="50" charset="-127"/>
              </a:rPr>
              <a:t>(</a:t>
            </a:r>
            <a:r>
              <a:rPr lang="ko-KR" altLang="en-US" sz="2800" b="1" dirty="0" smtClean="0">
                <a:ea typeface="Gulim" pitchFamily="50" charset="-127"/>
              </a:rPr>
              <a:t>롬 </a:t>
            </a:r>
            <a:r>
              <a:rPr lang="en-US" altLang="ko-KR" sz="2800" b="1" dirty="0" smtClean="0">
                <a:ea typeface="Gulim" pitchFamily="50" charset="-127"/>
              </a:rPr>
              <a:t>5:9-10; 8:33-34, 38-39)</a:t>
            </a:r>
          </a:p>
          <a:p>
            <a:pPr marL="609600" indent="-609600" eaLnBrk="1" hangingPunct="1">
              <a:buFont typeface="Wingdings" pitchFamily="2" charset="2"/>
              <a:buNone/>
            </a:pPr>
            <a:r>
              <a:rPr lang="en-US" altLang="ko-KR" sz="2800" b="1" dirty="0" smtClean="0">
                <a:ea typeface="Gulim" pitchFamily="50" charset="-127"/>
              </a:rPr>
              <a:t>2. </a:t>
            </a:r>
            <a:r>
              <a:rPr lang="ko-KR" altLang="en-US" sz="2800" b="1" dirty="0" smtClean="0">
                <a:ea typeface="Gulim" pitchFamily="50" charset="-127"/>
              </a:rPr>
              <a:t>온전한 성화 </a:t>
            </a:r>
            <a:r>
              <a:rPr lang="en-US" altLang="ko-KR" sz="2800" b="1" dirty="0" smtClean="0">
                <a:ea typeface="Gulim" pitchFamily="50" charset="-127"/>
              </a:rPr>
              <a:t>(</a:t>
            </a:r>
            <a:r>
              <a:rPr lang="ko-KR" altLang="en-US" sz="2800" b="1" dirty="0" smtClean="0">
                <a:ea typeface="Gulim" pitchFamily="50" charset="-127"/>
              </a:rPr>
              <a:t>골 </a:t>
            </a:r>
            <a:r>
              <a:rPr lang="en-US" altLang="ko-KR" sz="2800" b="1" dirty="0" smtClean="0">
                <a:ea typeface="Gulim" pitchFamily="50" charset="-127"/>
              </a:rPr>
              <a:t>1:22; </a:t>
            </a:r>
            <a:r>
              <a:rPr lang="ko-KR" altLang="en-US" sz="2800" b="1" dirty="0" smtClean="0">
                <a:ea typeface="Gulim" pitchFamily="50" charset="-127"/>
              </a:rPr>
              <a:t>엡 </a:t>
            </a:r>
            <a:r>
              <a:rPr lang="en-US" altLang="ko-KR" sz="2800" b="1" dirty="0" smtClean="0">
                <a:ea typeface="Gulim" pitchFamily="50" charset="-127"/>
              </a:rPr>
              <a:t>1:4; </a:t>
            </a:r>
            <a:r>
              <a:rPr lang="ko-KR" altLang="en-US" sz="2800" b="1" dirty="0" smtClean="0">
                <a:ea typeface="Gulim" pitchFamily="50" charset="-127"/>
              </a:rPr>
              <a:t>빌 </a:t>
            </a:r>
            <a:r>
              <a:rPr lang="en-US" altLang="ko-KR" sz="2800" b="1" dirty="0" smtClean="0">
                <a:ea typeface="Gulim" pitchFamily="50" charset="-127"/>
              </a:rPr>
              <a:t>1:9-11; </a:t>
            </a:r>
            <a:r>
              <a:rPr lang="ko-KR" altLang="en-US" sz="2800" b="1" dirty="0" smtClean="0">
                <a:ea typeface="Gulim" pitchFamily="50" charset="-127"/>
              </a:rPr>
              <a:t>윧 </a:t>
            </a:r>
            <a:r>
              <a:rPr lang="en-US" altLang="ko-KR" sz="2800" b="1" dirty="0" smtClean="0">
                <a:ea typeface="Gulim" pitchFamily="50" charset="-127"/>
              </a:rPr>
              <a:t>24; </a:t>
            </a:r>
            <a:r>
              <a:rPr lang="ko-KR" altLang="en-US" sz="2800" b="1" dirty="0" smtClean="0">
                <a:ea typeface="Gulim" pitchFamily="50" charset="-127"/>
              </a:rPr>
              <a:t>계 </a:t>
            </a:r>
            <a:r>
              <a:rPr lang="en-US" altLang="ko-KR" sz="2800" b="1" dirty="0" smtClean="0">
                <a:ea typeface="Gulim" pitchFamily="50" charset="-127"/>
              </a:rPr>
              <a:t>20:7-10)</a:t>
            </a:r>
          </a:p>
          <a:p>
            <a:pPr marL="609600" indent="-609600" eaLnBrk="1" hangingPunct="1">
              <a:buFont typeface="Wingdings" pitchFamily="2" charset="2"/>
              <a:buNone/>
            </a:pPr>
            <a:r>
              <a:rPr lang="en-US" altLang="ko-KR" sz="2800" b="1" dirty="0" smtClean="0">
                <a:ea typeface="Gulim" pitchFamily="50" charset="-127"/>
              </a:rPr>
              <a:t>3. </a:t>
            </a:r>
            <a:r>
              <a:rPr lang="ko-KR" altLang="en-US" sz="2800" b="1" dirty="0" smtClean="0">
                <a:ea typeface="Gulim" pitchFamily="50" charset="-127"/>
              </a:rPr>
              <a:t>온전한 지식의 소유 </a:t>
            </a:r>
            <a:r>
              <a:rPr lang="en-US" altLang="ko-KR" sz="2800" b="1" dirty="0" smtClean="0">
                <a:ea typeface="Gulim" pitchFamily="50" charset="-127"/>
              </a:rPr>
              <a:t>(</a:t>
            </a:r>
            <a:r>
              <a:rPr lang="ko-KR" altLang="en-US" sz="2800" b="1" dirty="0" smtClean="0">
                <a:ea typeface="Gulim" pitchFamily="50" charset="-127"/>
              </a:rPr>
              <a:t>고전 </a:t>
            </a:r>
            <a:r>
              <a:rPr lang="en-US" altLang="ko-KR" sz="2800" b="1" dirty="0" smtClean="0">
                <a:ea typeface="Gulim" pitchFamily="50" charset="-127"/>
              </a:rPr>
              <a:t>13:12; </a:t>
            </a:r>
            <a:r>
              <a:rPr lang="ko-KR" altLang="en-US" sz="2800" b="1" dirty="0" smtClean="0">
                <a:ea typeface="Gulim" pitchFamily="50" charset="-127"/>
              </a:rPr>
              <a:t>요일 </a:t>
            </a:r>
            <a:r>
              <a:rPr lang="en-US" altLang="ko-KR" sz="2800" b="1" dirty="0" smtClean="0">
                <a:ea typeface="Gulim" pitchFamily="50" charset="-127"/>
              </a:rPr>
              <a:t>3:2)</a:t>
            </a:r>
          </a:p>
          <a:p>
            <a:pPr marL="609600" indent="-609600" eaLnBrk="1" hangingPunct="1">
              <a:buFont typeface="Wingdings" pitchFamily="2" charset="2"/>
              <a:buNone/>
            </a:pPr>
            <a:r>
              <a:rPr lang="en-US" altLang="ko-KR" sz="2800" b="1" dirty="0" smtClean="0">
                <a:ea typeface="Gulim" pitchFamily="50" charset="-127"/>
              </a:rPr>
              <a:t>4. </a:t>
            </a:r>
            <a:r>
              <a:rPr lang="ko-KR" altLang="en-US" sz="2800" b="1" dirty="0" smtClean="0">
                <a:ea typeface="Gulim" pitchFamily="50" charset="-127"/>
              </a:rPr>
              <a:t>완전한 부활체를 입게 됨 </a:t>
            </a:r>
            <a:r>
              <a:rPr lang="en-US" altLang="ko-KR" sz="2800" b="1" dirty="0" smtClean="0">
                <a:ea typeface="Gulim" pitchFamily="50" charset="-127"/>
              </a:rPr>
              <a:t>(</a:t>
            </a:r>
            <a:r>
              <a:rPr lang="ko-KR" altLang="en-US" sz="2800" b="1" dirty="0" smtClean="0">
                <a:ea typeface="Gulim" pitchFamily="50" charset="-127"/>
              </a:rPr>
              <a:t>빌 </a:t>
            </a:r>
            <a:r>
              <a:rPr lang="en-US" altLang="ko-KR" sz="2800" b="1" dirty="0" smtClean="0">
                <a:ea typeface="Gulim" pitchFamily="50" charset="-127"/>
              </a:rPr>
              <a:t>3:20-21; </a:t>
            </a:r>
            <a:r>
              <a:rPr lang="ko-KR" altLang="en-US" sz="2800" b="1" dirty="0" smtClean="0">
                <a:ea typeface="Gulim" pitchFamily="50" charset="-127"/>
              </a:rPr>
              <a:t>고후 </a:t>
            </a:r>
            <a:r>
              <a:rPr lang="en-US" altLang="ko-KR" sz="2800" b="1" dirty="0" smtClean="0">
                <a:ea typeface="Gulim" pitchFamily="50" charset="-127"/>
              </a:rPr>
              <a:t>5:1-5; </a:t>
            </a:r>
            <a:r>
              <a:rPr lang="ko-KR" altLang="en-US" sz="2800" b="1" dirty="0" smtClean="0">
                <a:ea typeface="Gulim" pitchFamily="50" charset="-127"/>
              </a:rPr>
              <a:t>고전 </a:t>
            </a:r>
            <a:r>
              <a:rPr lang="en-US" altLang="ko-KR" sz="2800" b="1" dirty="0" smtClean="0">
                <a:ea typeface="Gulim" pitchFamily="50" charset="-127"/>
              </a:rPr>
              <a:t>15:38-52)</a:t>
            </a:r>
          </a:p>
          <a:p>
            <a:pPr marL="609600" indent="-609600" eaLnBrk="1" hangingPunct="1">
              <a:buFont typeface="Wingdings" pitchFamily="2" charset="2"/>
              <a:buNone/>
            </a:pPr>
            <a:r>
              <a:rPr lang="en-US" altLang="ko-KR" sz="2800" b="1" dirty="0" smtClean="0">
                <a:ea typeface="Gulim" pitchFamily="50" charset="-127"/>
              </a:rPr>
              <a:t>5. </a:t>
            </a:r>
            <a:r>
              <a:rPr lang="ko-KR" altLang="en-US" sz="2800" b="1" dirty="0" smtClean="0">
                <a:ea typeface="Gulim" pitchFamily="50" charset="-127"/>
              </a:rPr>
              <a:t>새 하늘과 새 땅 </a:t>
            </a:r>
            <a:r>
              <a:rPr lang="en-US" altLang="ko-KR" sz="2800" b="1" dirty="0" smtClean="0">
                <a:ea typeface="Gulim" pitchFamily="50" charset="-127"/>
              </a:rPr>
              <a:t>(</a:t>
            </a:r>
            <a:r>
              <a:rPr lang="ko-KR" altLang="en-US" sz="2800" b="1" dirty="0" smtClean="0">
                <a:ea typeface="Gulim" pitchFamily="50" charset="-127"/>
              </a:rPr>
              <a:t>롬 </a:t>
            </a:r>
            <a:r>
              <a:rPr lang="en-US" altLang="ko-KR" sz="2800" b="1" dirty="0" smtClean="0">
                <a:ea typeface="Gulim" pitchFamily="50" charset="-127"/>
              </a:rPr>
              <a:t>8:21; </a:t>
            </a:r>
            <a:r>
              <a:rPr lang="ko-KR" altLang="en-US" sz="2800" b="1" dirty="0" smtClean="0">
                <a:ea typeface="Gulim" pitchFamily="50" charset="-127"/>
              </a:rPr>
              <a:t>계 </a:t>
            </a:r>
            <a:r>
              <a:rPr lang="en-US" altLang="ko-KR" sz="2800" b="1" dirty="0" smtClean="0">
                <a:ea typeface="Gulim" pitchFamily="50" charset="-127"/>
              </a:rPr>
              <a:t>21:1-2)</a:t>
            </a:r>
          </a:p>
          <a:p>
            <a:pPr marL="609600" indent="-609600" eaLnBrk="1" hangingPunct="1">
              <a:buFont typeface="Wingdings" pitchFamily="2" charset="2"/>
              <a:buNone/>
            </a:pPr>
            <a:r>
              <a:rPr lang="en-US" altLang="ko-KR" sz="2800" b="1" dirty="0" smtClean="0">
                <a:ea typeface="Gulim" pitchFamily="50" charset="-127"/>
              </a:rPr>
              <a:t>6. </a:t>
            </a:r>
            <a:r>
              <a:rPr lang="ko-KR" altLang="en-US" sz="2800" b="1" dirty="0" smtClean="0">
                <a:ea typeface="Gulim" pitchFamily="50" charset="-127"/>
              </a:rPr>
              <a:t>하나님과 영원히 함께 거함</a:t>
            </a:r>
            <a:r>
              <a:rPr lang="en-US" altLang="ko-KR" sz="2800" b="1" dirty="0" smtClean="0">
                <a:ea typeface="Gulim" pitchFamily="50" charset="-127"/>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sz="3600" dirty="0" smtClean="0"/>
              <a:t>Present Body </a:t>
            </a:r>
            <a:r>
              <a:rPr lang="en-US" sz="3600" dirty="0" err="1" smtClean="0"/>
              <a:t>vs</a:t>
            </a:r>
            <a:r>
              <a:rPr lang="en-US" sz="3600" dirty="0" smtClean="0"/>
              <a:t> Resurrection Body (Erickson, 335; </a:t>
            </a:r>
            <a:r>
              <a:rPr lang="ko-KR" altLang="en-US" sz="3600" dirty="0" smtClean="0"/>
              <a:t>고전</a:t>
            </a:r>
            <a:r>
              <a:rPr lang="en-US" sz="3600" dirty="0" smtClean="0"/>
              <a:t> 15:38-52)</a:t>
            </a:r>
          </a:p>
        </p:txBody>
      </p:sp>
      <p:graphicFrame>
        <p:nvGraphicFramePr>
          <p:cNvPr id="65574" name="Group 38"/>
          <p:cNvGraphicFramePr>
            <a:graphicFrameLocks noGrp="1"/>
          </p:cNvGraphicFramePr>
          <p:nvPr>
            <p:ph type="tbl" idx="1"/>
          </p:nvPr>
        </p:nvGraphicFramePr>
        <p:xfrm>
          <a:off x="685800" y="2120900"/>
          <a:ext cx="7772400" cy="4260557"/>
        </p:xfrm>
        <a:graphic>
          <a:graphicData uri="http://schemas.openxmlformats.org/drawingml/2006/table">
            <a:tbl>
              <a:tblPr/>
              <a:tblGrid>
                <a:gridCol w="3733800"/>
                <a:gridCol w="4038600"/>
              </a:tblGrid>
              <a:tr h="5175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현재의 몸</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부활의 몸</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Perishable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썩어질 몸</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질병과 죽음</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Incorruptible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썩지 않는 몸</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질병과 썩음에서 자유</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Sown in dishonor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욕된 몸</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Glorious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영광스러운 몸</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Weak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약한 몸</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Powerful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강한 몸</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Physical (</a:t>
                      </a:r>
                      <a:r>
                        <a:rPr kumimoji="0" lang="ko-KR" altLang="en-US"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육적인 몸</a:t>
                      </a:r>
                      <a:r>
                        <a:rPr kumimoji="0" lang="en-US" altLang="ko-KR" sz="2800" b="1" i="0" u="none" strike="noStrike" cap="none" normalizeH="0" baseline="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Spiritual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영적인 몸</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ko-KR" altLang="en-US" dirty="0" smtClean="0"/>
              <a:t>구원의 범위</a:t>
            </a:r>
            <a:endParaRPr lang="en-US" dirty="0" smtClean="0"/>
          </a:p>
        </p:txBody>
      </p:sp>
      <p:graphicFrame>
        <p:nvGraphicFramePr>
          <p:cNvPr id="5141" name="Group 21"/>
          <p:cNvGraphicFramePr>
            <a:graphicFrameLocks noGrp="1"/>
          </p:cNvGraphicFramePr>
          <p:nvPr>
            <p:ph type="tbl" idx="1"/>
          </p:nvPr>
        </p:nvGraphicFramePr>
        <p:xfrm>
          <a:off x="685800" y="1981200"/>
          <a:ext cx="7772400" cy="4206240"/>
        </p:xfrm>
        <a:graphic>
          <a:graphicData uri="http://schemas.openxmlformats.org/drawingml/2006/table">
            <a:tbl>
              <a:tblPr/>
              <a:tblGrid>
                <a:gridCol w="2667000"/>
                <a:gridCol w="5105400"/>
              </a:tblGrid>
              <a:tr h="6096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Positions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범위</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err="1" smtClean="0">
                          <a:ln>
                            <a:noFill/>
                          </a:ln>
                          <a:solidFill>
                            <a:schemeClr val="tx1"/>
                          </a:solidFill>
                          <a:effectLst/>
                          <a:latin typeface="Times New Roman" pitchFamily="18" charset="0"/>
                          <a:ea typeface="Gulim" pitchFamily="50" charset="-127"/>
                          <a:cs typeface="Times New Roman" pitchFamily="18" charset="0"/>
                        </a:rPr>
                        <a:t>Particularist</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제한구원론자</a:t>
                      </a: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구원을 하나님의 은혜에 대한 개인적인 반응에 달려 있다고 본다</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endPar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Universalist </a:t>
                      </a: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만인구원론자</a:t>
                      </a:r>
                      <a:endPar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하나님은 당초 하나님께서 의도하신 대로 모든 인류로 하여금 하나님과의 부서진 관계를 회복케 하셔서 구원하실 것이다</a:t>
                      </a: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pPr eaLnBrk="1" hangingPunct="1">
              <a:defRPr/>
            </a:pPr>
            <a:r>
              <a:rPr lang="en-US" dirty="0" smtClean="0"/>
              <a:t>B. </a:t>
            </a:r>
            <a:r>
              <a:rPr lang="ko-KR" altLang="en-US" dirty="0" smtClean="0"/>
              <a:t>구원에 관한 현대적 견해</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28600"/>
            <a:ext cx="7772400" cy="838200"/>
          </a:xfrm>
        </p:spPr>
        <p:txBody>
          <a:bodyPr/>
          <a:lstStyle/>
          <a:p>
            <a:pPr eaLnBrk="1" hangingPunct="1">
              <a:defRPr/>
            </a:pPr>
            <a:r>
              <a:rPr lang="ko-KR" altLang="en-US" sz="3600" dirty="0" smtClean="0"/>
              <a:t>해방신학</a:t>
            </a:r>
            <a:r>
              <a:rPr lang="en-US" sz="3600" dirty="0" smtClean="0"/>
              <a:t> (Erickson, 292)</a:t>
            </a:r>
          </a:p>
        </p:txBody>
      </p:sp>
      <p:graphicFrame>
        <p:nvGraphicFramePr>
          <p:cNvPr id="6202" name="Group 58"/>
          <p:cNvGraphicFramePr>
            <a:graphicFrameLocks noGrp="1"/>
          </p:cNvGraphicFramePr>
          <p:nvPr>
            <p:ph type="tbl" idx="1"/>
          </p:nvPr>
        </p:nvGraphicFramePr>
        <p:xfrm>
          <a:off x="685800" y="1219200"/>
          <a:ext cx="7772400" cy="4633016"/>
        </p:xfrm>
        <a:graphic>
          <a:graphicData uri="http://schemas.openxmlformats.org/drawingml/2006/table">
            <a:tbl>
              <a:tblPr/>
              <a:tblGrid>
                <a:gridCol w="1981200"/>
                <a:gridCol w="5791200"/>
              </a:tblGrid>
              <a:tr h="9144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주창자</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흑인신학</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여성신학</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제</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3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세계신학 </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한국의 소위 민중신학</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사회의 문제</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권력있는 자들이 권력없는 계층을 억압하고 착취하는 것이 문제이다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자본주의와 독재권력</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성경관</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성경은 억압받는 자들에 관한 책이다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성경의 구속사는 바로 억압받는 사람들의 이야기이다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 </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하나님의 나라</a:t>
                      </a:r>
                      <a:endPar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이 땅에서 이루어진다</a:t>
                      </a:r>
                      <a:r>
                        <a:rPr kumimoji="0" lang="en-US" altLang="ko-KR" sz="2800" b="1"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ko-KR" altLang="en-US" sz="4000" dirty="0" smtClean="0"/>
              <a:t>하이데거의 실존주의 </a:t>
            </a:r>
            <a:r>
              <a:rPr lang="en-US" sz="4000" dirty="0" smtClean="0"/>
              <a:t>(Erickson, 292-3)</a:t>
            </a:r>
          </a:p>
        </p:txBody>
      </p:sp>
      <p:sp>
        <p:nvSpPr>
          <p:cNvPr id="11267" name="Rectangle 3"/>
          <p:cNvSpPr>
            <a:spLocks noGrp="1" noChangeArrowheads="1"/>
          </p:cNvSpPr>
          <p:nvPr>
            <p:ph type="body" idx="1"/>
          </p:nvPr>
        </p:nvSpPr>
        <p:spPr/>
        <p:txBody>
          <a:bodyPr/>
          <a:lstStyle/>
          <a:p>
            <a:pPr marL="514350" indent="-514350" eaLnBrk="1" hangingPunct="1">
              <a:lnSpc>
                <a:spcPct val="90000"/>
              </a:lnSpc>
              <a:buFont typeface="Wingdings" pitchFamily="2" charset="2"/>
              <a:buAutoNum type="arabicPeriod"/>
            </a:pPr>
            <a:r>
              <a:rPr lang="ko-KR" altLang="en-US" sz="2800" b="1" dirty="0" smtClean="0">
                <a:ea typeface="Gulim" pitchFamily="50" charset="-127"/>
              </a:rPr>
              <a:t>우리의 삶의 목표는 </a:t>
            </a:r>
            <a:r>
              <a:rPr lang="en-US" altLang="ko-KR" sz="2800" b="1" dirty="0" smtClean="0">
                <a:ea typeface="Gulim" pitchFamily="50" charset="-127"/>
              </a:rPr>
              <a:t>authentic existence, that is, </a:t>
            </a:r>
            <a:r>
              <a:rPr lang="ko-KR" altLang="en-US" sz="2800" b="1" dirty="0" smtClean="0">
                <a:ea typeface="Gulim" pitchFamily="50" charset="-127"/>
              </a:rPr>
              <a:t>원래 의도했던 존재가 되는 것이며</a:t>
            </a:r>
            <a:r>
              <a:rPr lang="en-US" altLang="ko-KR" sz="2800" b="1" dirty="0" smtClean="0">
                <a:ea typeface="Gulim" pitchFamily="50" charset="-127"/>
              </a:rPr>
              <a:t>, </a:t>
            </a:r>
            <a:r>
              <a:rPr lang="ko-KR" altLang="en-US" sz="2800" b="1" dirty="0" smtClean="0">
                <a:ea typeface="Gulim" pitchFamily="50" charset="-127"/>
              </a:rPr>
              <a:t>이는 바로 인간으로의 모든 가능성을 성취할 수 있는 방법으로 사는 것이다</a:t>
            </a:r>
            <a:r>
              <a:rPr lang="en-US" altLang="ko-KR" sz="2800" b="1" dirty="0" smtClean="0">
                <a:ea typeface="Gulim" pitchFamily="50" charset="-127"/>
              </a:rPr>
              <a:t>. </a:t>
            </a:r>
          </a:p>
          <a:p>
            <a:pPr eaLnBrk="1" hangingPunct="1">
              <a:lnSpc>
                <a:spcPct val="90000"/>
              </a:lnSpc>
              <a:buFont typeface="Wingdings" pitchFamily="2" charset="2"/>
              <a:buNone/>
            </a:pPr>
            <a:r>
              <a:rPr lang="en-US" altLang="ko-KR" sz="2800" b="1" dirty="0" smtClean="0">
                <a:ea typeface="Gulim" pitchFamily="50" charset="-127"/>
              </a:rPr>
              <a:t>2. </a:t>
            </a:r>
            <a:r>
              <a:rPr lang="en-US" altLang="ko-KR" sz="2800" b="1" dirty="0" err="1" smtClean="0">
                <a:ea typeface="Gulim" pitchFamily="50" charset="-127"/>
              </a:rPr>
              <a:t>Inauthenticity</a:t>
            </a:r>
            <a:r>
              <a:rPr lang="en-US" altLang="ko-KR" sz="2800" b="1" dirty="0" smtClean="0">
                <a:ea typeface="Gulim" pitchFamily="50" charset="-127"/>
              </a:rPr>
              <a:t>: (1) </a:t>
            </a:r>
            <a:r>
              <a:rPr lang="ko-KR" altLang="en-US" sz="2800" b="1" dirty="0" smtClean="0">
                <a:ea typeface="Gulim" pitchFamily="50" charset="-127"/>
              </a:rPr>
              <a:t>자유롭게 선택하고 행동할 능력을 사용않는 것</a:t>
            </a:r>
            <a:r>
              <a:rPr lang="en-US" altLang="ko-KR" sz="2800" b="1" dirty="0" smtClean="0">
                <a:ea typeface="Gulim" pitchFamily="50" charset="-127"/>
              </a:rPr>
              <a:t>; (2) </a:t>
            </a:r>
            <a:r>
              <a:rPr lang="ko-KR" altLang="en-US" sz="2800" b="1" dirty="0" smtClean="0">
                <a:ea typeface="Gulim" pitchFamily="50" charset="-127"/>
              </a:rPr>
              <a:t>스스로 자유에 의해 행동했음을 인정않고</a:t>
            </a:r>
            <a:r>
              <a:rPr lang="en-US" altLang="ko-KR" sz="2800" b="1" dirty="0" smtClean="0">
                <a:ea typeface="Gulim" pitchFamily="50" charset="-127"/>
              </a:rPr>
              <a:t>,</a:t>
            </a:r>
            <a:r>
              <a:rPr lang="ko-KR" altLang="en-US" sz="2800" b="1" dirty="0" smtClean="0">
                <a:ea typeface="Gulim" pitchFamily="50" charset="-127"/>
              </a:rPr>
              <a:t> 자신의 행동에 책임을 지려 하지 않는 것</a:t>
            </a:r>
            <a:r>
              <a:rPr lang="en-US" altLang="ko-KR" sz="2800" b="1" dirty="0" smtClean="0">
                <a:ea typeface="Gulim" pitchFamily="50" charset="-127"/>
              </a:rPr>
              <a:t>.</a:t>
            </a:r>
          </a:p>
          <a:p>
            <a:pPr eaLnBrk="1" hangingPunct="1">
              <a:lnSpc>
                <a:spcPct val="90000"/>
              </a:lnSpc>
              <a:buFont typeface="Wingdings" pitchFamily="2" charset="2"/>
              <a:buNone/>
            </a:pPr>
            <a:r>
              <a:rPr lang="en-US" altLang="ko-KR" sz="2800" b="1" dirty="0" smtClean="0">
                <a:ea typeface="Gulim" pitchFamily="50" charset="-127"/>
              </a:rPr>
              <a:t>3. Authenticity involves </a:t>
            </a:r>
            <a:r>
              <a:rPr lang="ko-KR" altLang="en-US" sz="2800" b="1" dirty="0" smtClean="0">
                <a:ea typeface="Gulim" pitchFamily="50" charset="-127"/>
              </a:rPr>
              <a:t>자신의 행동에 대한 책임을 지는 것</a:t>
            </a:r>
            <a:r>
              <a:rPr lang="en-US" altLang="ko-KR" sz="2800" b="1" dirty="0" smtClean="0">
                <a:ea typeface="Gulim" pitchFamily="50" charset="-127"/>
              </a:rPr>
              <a:t>.</a:t>
            </a:r>
          </a:p>
        </p:txBody>
      </p:sp>
    </p:spTree>
  </p:cSld>
  <p:clrMapOvr>
    <a:masterClrMapping/>
  </p:clrMapOvr>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1641</TotalTime>
  <Words>2782</Words>
  <Application>Microsoft Office PowerPoint</Application>
  <PresentationFormat>On-screen Show (4:3)</PresentationFormat>
  <Paragraphs>403</Paragraphs>
  <Slides>52</Slides>
  <Notes>49</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Soaring</vt:lpstr>
      <vt:lpstr>Lecture Part III: Soteriology</vt:lpstr>
      <vt:lpstr>1. Conceptions of Salvation</vt:lpstr>
      <vt:lpstr>A. Basics</vt:lpstr>
      <vt:lpstr>무엇이 인간의 근본문제인가? (Erickson, 291)</vt:lpstr>
      <vt:lpstr>구원의 수단</vt:lpstr>
      <vt:lpstr>구원의 범위</vt:lpstr>
      <vt:lpstr>B. 구원에 관한 현대적 견해</vt:lpstr>
      <vt:lpstr>해방신학 (Erickson, 292)</vt:lpstr>
      <vt:lpstr>하이데거의 실존주의 (Erickson, 292-3)</vt:lpstr>
      <vt:lpstr>불트만이 주장한 현대인의 두 가지 경향</vt:lpstr>
      <vt:lpstr>불트만의 구원관 (Erickson, 292-3)</vt:lpstr>
      <vt:lpstr>Secular Theology (Erickson, 293-4)</vt:lpstr>
      <vt:lpstr>John A.T. Robinson and Death of God theologians:</vt:lpstr>
      <vt:lpstr>3 Levels of Christians according to Contemporary RC (Erickson, 294)</vt:lpstr>
      <vt:lpstr>로만 카톨릭의  칭의의 두 가지 측면</vt:lpstr>
      <vt:lpstr>복음주의의 견해  (Erickson, 295-6)</vt:lpstr>
      <vt:lpstr>2. 구원에 선행되는 예정</vt:lpstr>
      <vt:lpstr>Antecedents to Salvation: 4 Terms</vt:lpstr>
      <vt:lpstr>Historical Development of Predestination</vt:lpstr>
      <vt:lpstr>2 Views of Predestination</vt:lpstr>
      <vt:lpstr>Calvinism (TULIP)</vt:lpstr>
      <vt:lpstr>Arminianism</vt:lpstr>
      <vt:lpstr>Calvinism vs Arminianism  (5 Points)</vt:lpstr>
      <vt:lpstr>5 Characteristics of Election according to Calvinism</vt:lpstr>
      <vt:lpstr>3 Calvinistic Views on Predestination</vt:lpstr>
      <vt:lpstr>Objections to Calvinism  (Mostly practical)</vt:lpstr>
      <vt:lpstr>Arminianism: Its Starting Points</vt:lpstr>
      <vt:lpstr>Objections to Arminianism (Erickson, 302-303)</vt:lpstr>
      <vt:lpstr>예정론의 6가지 명심사항 (Erickson, 303-4)</vt:lpstr>
      <vt:lpstr>3. Beginning of Salvation: Subjective Aspects</vt:lpstr>
      <vt:lpstr>Ordo Salutis (Order of Salvation)</vt:lpstr>
      <vt:lpstr>유효적 소명: 정의</vt:lpstr>
      <vt:lpstr>Universal vs. Effectual or Special Calling (Erickson, 306-7)</vt:lpstr>
      <vt:lpstr>Order of Subjective Aspects</vt:lpstr>
      <vt:lpstr>Conversion and Regeneration (Erickson, 311)</vt:lpstr>
      <vt:lpstr>Biased Views on Faith (Erickson, 310)</vt:lpstr>
      <vt:lpstr>Meaning of Regeneration (Erickson, 311-2)</vt:lpstr>
      <vt:lpstr>Implications of Effectual Calling, Conversion, and Regeneration (Erickson, 313).</vt:lpstr>
      <vt:lpstr>4. The Beginning of Salvation: Objective Aspects</vt:lpstr>
      <vt:lpstr>Inadequate Models for Union with Christ (Erickson, 316)</vt:lpstr>
      <vt:lpstr>Characteristics of the Union (Erickson, 316-7)</vt:lpstr>
      <vt:lpstr>Implication of Union with Christ (Erickson, 317-8)</vt:lpstr>
      <vt:lpstr>칭의 Justification</vt:lpstr>
      <vt:lpstr>5. Continuation and Completion of Salvation</vt:lpstr>
      <vt:lpstr>칭의와 성화의 비교대조</vt:lpstr>
      <vt:lpstr>성화의 특징(Erickson, 326-7)</vt:lpstr>
      <vt:lpstr>Common Grounds on Perseverance (Erickson, 329)</vt:lpstr>
      <vt:lpstr>견인 Perseverance? (Erickson, 329-10)  </vt:lpstr>
      <vt:lpstr>Interpretation of Heb 6:4-6 (Erickson, 331-2)</vt:lpstr>
      <vt:lpstr>Glorification (영화)</vt:lpstr>
      <vt:lpstr>성도의 영화의 6 가지 의미 (Erickson, 334-5)</vt:lpstr>
      <vt:lpstr>Present Body vs Resurrection Body (Erickson, 335; 고전 15:38-52)</vt:lpstr>
    </vt:vector>
  </TitlesOfParts>
  <Company>Alliance Theological Seminary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primary human problem?</dc:title>
  <dc:creator>Jintae Kim</dc:creator>
  <cp:lastModifiedBy>Jintae Kim</cp:lastModifiedBy>
  <cp:revision>58</cp:revision>
  <dcterms:created xsi:type="dcterms:W3CDTF">2006-02-21T18:24:09Z</dcterms:created>
  <dcterms:modified xsi:type="dcterms:W3CDTF">2015-08-21T15:28:37Z</dcterms:modified>
</cp:coreProperties>
</file>